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sldIdLst>
    <p:sldId id="258" r:id="rId2"/>
    <p:sldId id="280" r:id="rId3"/>
    <p:sldId id="260" r:id="rId4"/>
    <p:sldId id="259" r:id="rId5"/>
    <p:sldId id="281" r:id="rId6"/>
    <p:sldId id="282" r:id="rId7"/>
    <p:sldId id="273" r:id="rId8"/>
    <p:sldId id="261" r:id="rId9"/>
    <p:sldId id="269" r:id="rId10"/>
    <p:sldId id="270" r:id="rId11"/>
    <p:sldId id="271" r:id="rId12"/>
    <p:sldId id="277" r:id="rId13"/>
    <p:sldId id="265" r:id="rId14"/>
    <p:sldId id="272" r:id="rId15"/>
    <p:sldId id="276" r:id="rId16"/>
    <p:sldId id="274" r:id="rId17"/>
    <p:sldId id="275" r:id="rId18"/>
    <p:sldId id="267" r:id="rId19"/>
    <p:sldId id="278" r:id="rId20"/>
    <p:sldId id="279"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692F13-0A91-4AD3-B7C7-C5D9043A704B}" v="2" dt="2024-07-02T18:26:30.875"/>
    <p1510:client id="{65E860DB-64C2-4AE1-B50B-4ACD2C74DEEB}" v="2120" dt="2024-07-03T05:47:45.216"/>
    <p1510:client id="{9E2F69AA-5A37-412C-A527-B97C52C00EE0}" v="1571" dt="2024-07-02T18:26:29.526"/>
    <p1510:client id="{B4BB4B5A-5EE9-4690-8BF6-F6B62A8D791F}" v="566" dt="2024-07-03T03:36:44.788"/>
    <p1510:client id="{DC49F46F-5DC6-4A43-AF43-9BBFFFD9998B}" v="411" dt="2024-07-03T16:52:01.593"/>
    <p1510:client id="{F16372D1-96BF-4985-B10A-8DE8D07EF208}" v="1183" dt="2024-07-03T17:54:52.332"/>
    <p1510:client id="{F4BE02F0-D074-4D2A-8A43-A001558BC3C2}" v="300" dt="2024-07-02T07:16:52.40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899" y="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11B9AB63-5231-428B-A010-12E51F5782BB}" type="datetimeFigureOut">
              <a:rPr lang="en-US" smtClean="0"/>
              <a:t>7/5/2024</a:t>
            </a:fld>
            <a:endParaRPr lang="en-US"/>
          </a:p>
        </p:txBody>
      </p:sp>
      <p:sp>
        <p:nvSpPr>
          <p:cNvPr id="5" name="Footer Placeholder 4"/>
          <p:cNvSpPr>
            <a:spLocks noGrp="1"/>
          </p:cNvSpPr>
          <p:nvPr>
            <p:ph type="ftr" sz="quarter" idx="11"/>
          </p:nvPr>
        </p:nvSpPr>
        <p:spPr/>
        <p:txBody>
          <a:bodyPr/>
          <a:lstStyle/>
          <a:p>
            <a:r>
              <a:rPr lang="en-US"/>
              <a:t>P.S. 17 - Business Contract Validation                                   Team name -  BVM Mavericks</a:t>
            </a:r>
          </a:p>
        </p:txBody>
      </p:sp>
      <p:sp>
        <p:nvSpPr>
          <p:cNvPr id="6" name="Slide Number Placeholder 5"/>
          <p:cNvSpPr>
            <a:spLocks noGrp="1"/>
          </p:cNvSpPr>
          <p:nvPr>
            <p:ph type="sldNum" sz="quarter" idx="12"/>
          </p:nvPr>
        </p:nvSpPr>
        <p:spPr/>
        <p:txBody>
          <a:bodyPr/>
          <a:lstStyle/>
          <a:p>
            <a:fld id="{CDF44BE3-F361-44ED-8AA7-EDBEAA40202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2201946"/>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B9AB63-5231-428B-A010-12E51F5782BB}" type="datetimeFigureOut">
              <a:rPr lang="en-US" smtClean="0"/>
              <a:t>7/5/2024</a:t>
            </a:fld>
            <a:endParaRPr lang="en-US"/>
          </a:p>
        </p:txBody>
      </p:sp>
      <p:sp>
        <p:nvSpPr>
          <p:cNvPr id="5" name="Footer Placeholder 4"/>
          <p:cNvSpPr>
            <a:spLocks noGrp="1"/>
          </p:cNvSpPr>
          <p:nvPr>
            <p:ph type="ftr" sz="quarter" idx="11"/>
          </p:nvPr>
        </p:nvSpPr>
        <p:spPr/>
        <p:txBody>
          <a:bodyPr/>
          <a:lstStyle/>
          <a:p>
            <a:r>
              <a:rPr lang="en-US"/>
              <a:t>P.S. 17 - Business Contract Validation                                   Team name -  BVM Mavericks</a:t>
            </a:r>
          </a:p>
        </p:txBody>
      </p:sp>
      <p:sp>
        <p:nvSpPr>
          <p:cNvPr id="6" name="Slide Number Placeholder 5"/>
          <p:cNvSpPr>
            <a:spLocks noGrp="1"/>
          </p:cNvSpPr>
          <p:nvPr>
            <p:ph type="sldNum" sz="quarter" idx="12"/>
          </p:nvPr>
        </p:nvSpPr>
        <p:spPr/>
        <p:txBody>
          <a:bodyPr/>
          <a:lstStyle/>
          <a:p>
            <a:fld id="{CDF44BE3-F361-44ED-8AA7-EDBEAA402020}" type="slidenum">
              <a:rPr lang="en-US" smtClean="0"/>
              <a:t>‹#›</a:t>
            </a:fld>
            <a:endParaRPr lang="en-US"/>
          </a:p>
        </p:txBody>
      </p:sp>
    </p:spTree>
    <p:extLst>
      <p:ext uri="{BB962C8B-B14F-4D97-AF65-F5344CB8AC3E}">
        <p14:creationId xmlns:p14="http://schemas.microsoft.com/office/powerpoint/2010/main" val="2694929778"/>
      </p:ext>
    </p:extLst>
  </p:cSld>
  <p:clrMapOvr>
    <a:masterClrMapping/>
  </p:clrMapOvr>
  <p:hf hd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B9AB63-5231-428B-A010-12E51F5782BB}" type="datetimeFigureOut">
              <a:rPr lang="en-US" smtClean="0"/>
              <a:t>7/5/2024</a:t>
            </a:fld>
            <a:endParaRPr lang="en-US"/>
          </a:p>
        </p:txBody>
      </p:sp>
      <p:sp>
        <p:nvSpPr>
          <p:cNvPr id="5" name="Footer Placeholder 4"/>
          <p:cNvSpPr>
            <a:spLocks noGrp="1"/>
          </p:cNvSpPr>
          <p:nvPr>
            <p:ph type="ftr" sz="quarter" idx="11"/>
          </p:nvPr>
        </p:nvSpPr>
        <p:spPr/>
        <p:txBody>
          <a:bodyPr/>
          <a:lstStyle/>
          <a:p>
            <a:r>
              <a:rPr lang="en-US"/>
              <a:t>P.S. 17 - Business Contract Validation                                   Team name -  BVM Mavericks</a:t>
            </a:r>
          </a:p>
        </p:txBody>
      </p:sp>
      <p:sp>
        <p:nvSpPr>
          <p:cNvPr id="6" name="Slide Number Placeholder 5"/>
          <p:cNvSpPr>
            <a:spLocks noGrp="1"/>
          </p:cNvSpPr>
          <p:nvPr>
            <p:ph type="sldNum" sz="quarter" idx="12"/>
          </p:nvPr>
        </p:nvSpPr>
        <p:spPr/>
        <p:txBody>
          <a:bodyPr/>
          <a:lstStyle/>
          <a:p>
            <a:fld id="{CDF44BE3-F361-44ED-8AA7-EDBEAA402020}" type="slidenum">
              <a:rPr lang="en-US" smtClean="0"/>
              <a:t>‹#›</a:t>
            </a:fld>
            <a:endParaRPr lang="en-US"/>
          </a:p>
        </p:txBody>
      </p:sp>
    </p:spTree>
    <p:extLst>
      <p:ext uri="{BB962C8B-B14F-4D97-AF65-F5344CB8AC3E}">
        <p14:creationId xmlns:p14="http://schemas.microsoft.com/office/powerpoint/2010/main" val="3937464627"/>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1B9AB63-5231-428B-A010-12E51F5782BB}" type="datetimeFigureOut">
              <a:rPr lang="en-US" smtClean="0"/>
              <a:t>7/5/2024</a:t>
            </a:fld>
            <a:endParaRPr lang="en-US"/>
          </a:p>
        </p:txBody>
      </p:sp>
      <p:sp>
        <p:nvSpPr>
          <p:cNvPr id="5" name="Footer Placeholder 4"/>
          <p:cNvSpPr>
            <a:spLocks noGrp="1"/>
          </p:cNvSpPr>
          <p:nvPr>
            <p:ph type="ftr" sz="quarter" idx="11"/>
          </p:nvPr>
        </p:nvSpPr>
        <p:spPr/>
        <p:txBody>
          <a:bodyPr/>
          <a:lstStyle/>
          <a:p>
            <a:r>
              <a:rPr lang="en-US"/>
              <a:t>P.S. 17 - Business Contract Validation                                   Team name -  BVM Mavericks</a:t>
            </a:r>
          </a:p>
        </p:txBody>
      </p:sp>
      <p:sp>
        <p:nvSpPr>
          <p:cNvPr id="6" name="Slide Number Placeholder 5"/>
          <p:cNvSpPr>
            <a:spLocks noGrp="1"/>
          </p:cNvSpPr>
          <p:nvPr>
            <p:ph type="sldNum" sz="quarter" idx="12"/>
          </p:nvPr>
        </p:nvSpPr>
        <p:spPr/>
        <p:txBody>
          <a:bodyPr/>
          <a:lstStyle/>
          <a:p>
            <a:fld id="{CDF44BE3-F361-44ED-8AA7-EDBEAA402020}" type="slidenum">
              <a:rPr lang="en-US" smtClean="0"/>
              <a:t>‹#›</a:t>
            </a:fld>
            <a:endParaRPr lang="en-US"/>
          </a:p>
        </p:txBody>
      </p:sp>
    </p:spTree>
    <p:extLst>
      <p:ext uri="{BB962C8B-B14F-4D97-AF65-F5344CB8AC3E}">
        <p14:creationId xmlns:p14="http://schemas.microsoft.com/office/powerpoint/2010/main" val="846380212"/>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B9AB63-5231-428B-A010-12E51F5782BB}" type="datetimeFigureOut">
              <a:rPr lang="en-US" smtClean="0"/>
              <a:t>7/5/2024</a:t>
            </a:fld>
            <a:endParaRPr lang="en-US"/>
          </a:p>
        </p:txBody>
      </p:sp>
      <p:sp>
        <p:nvSpPr>
          <p:cNvPr id="5" name="Footer Placeholder 4"/>
          <p:cNvSpPr>
            <a:spLocks noGrp="1"/>
          </p:cNvSpPr>
          <p:nvPr>
            <p:ph type="ftr" sz="quarter" idx="11"/>
          </p:nvPr>
        </p:nvSpPr>
        <p:spPr/>
        <p:txBody>
          <a:bodyPr/>
          <a:lstStyle/>
          <a:p>
            <a:r>
              <a:rPr lang="en-US"/>
              <a:t>P.S. 17 - Business Contract Validation                                   Team name -  BVM Mavericks</a:t>
            </a:r>
          </a:p>
        </p:txBody>
      </p:sp>
      <p:sp>
        <p:nvSpPr>
          <p:cNvPr id="6" name="Slide Number Placeholder 5"/>
          <p:cNvSpPr>
            <a:spLocks noGrp="1"/>
          </p:cNvSpPr>
          <p:nvPr>
            <p:ph type="sldNum" sz="quarter" idx="12"/>
          </p:nvPr>
        </p:nvSpPr>
        <p:spPr/>
        <p:txBody>
          <a:bodyPr/>
          <a:lstStyle/>
          <a:p>
            <a:fld id="{CDF44BE3-F361-44ED-8AA7-EDBEAA402020}"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424083"/>
      </p:ext>
    </p:extLst>
  </p:cSld>
  <p:clrMapOvr>
    <a:masterClrMapping/>
  </p:clrMapOvr>
  <p:hf hd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1B9AB63-5231-428B-A010-12E51F5782BB}" type="datetimeFigureOut">
              <a:rPr lang="en-US" smtClean="0"/>
              <a:t>7/5/2024</a:t>
            </a:fld>
            <a:endParaRPr lang="en-US"/>
          </a:p>
        </p:txBody>
      </p:sp>
      <p:sp>
        <p:nvSpPr>
          <p:cNvPr id="6" name="Footer Placeholder 5"/>
          <p:cNvSpPr>
            <a:spLocks noGrp="1"/>
          </p:cNvSpPr>
          <p:nvPr>
            <p:ph type="ftr" sz="quarter" idx="11"/>
          </p:nvPr>
        </p:nvSpPr>
        <p:spPr/>
        <p:txBody>
          <a:bodyPr/>
          <a:lstStyle/>
          <a:p>
            <a:r>
              <a:rPr lang="en-US"/>
              <a:t>P.S. 17 - Business Contract Validation                                   Team name -  BVM Mavericks</a:t>
            </a:r>
          </a:p>
        </p:txBody>
      </p:sp>
      <p:sp>
        <p:nvSpPr>
          <p:cNvPr id="7" name="Slide Number Placeholder 6"/>
          <p:cNvSpPr>
            <a:spLocks noGrp="1"/>
          </p:cNvSpPr>
          <p:nvPr>
            <p:ph type="sldNum" sz="quarter" idx="12"/>
          </p:nvPr>
        </p:nvSpPr>
        <p:spPr/>
        <p:txBody>
          <a:bodyPr/>
          <a:lstStyle/>
          <a:p>
            <a:fld id="{CDF44BE3-F361-44ED-8AA7-EDBEAA402020}" type="slidenum">
              <a:rPr lang="en-US" smtClean="0"/>
              <a:t>‹#›</a:t>
            </a:fld>
            <a:endParaRPr lang="en-US"/>
          </a:p>
        </p:txBody>
      </p:sp>
    </p:spTree>
    <p:extLst>
      <p:ext uri="{BB962C8B-B14F-4D97-AF65-F5344CB8AC3E}">
        <p14:creationId xmlns:p14="http://schemas.microsoft.com/office/powerpoint/2010/main" val="762433963"/>
      </p:ext>
    </p:extLst>
  </p:cSld>
  <p:clrMapOvr>
    <a:masterClrMapping/>
  </p:clrMapOvr>
  <p:hf hd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1B9AB63-5231-428B-A010-12E51F5782BB}" type="datetimeFigureOut">
              <a:rPr lang="en-US" smtClean="0"/>
              <a:t>7/5/2024</a:t>
            </a:fld>
            <a:endParaRPr lang="en-US"/>
          </a:p>
        </p:txBody>
      </p:sp>
      <p:sp>
        <p:nvSpPr>
          <p:cNvPr id="8" name="Footer Placeholder 7"/>
          <p:cNvSpPr>
            <a:spLocks noGrp="1"/>
          </p:cNvSpPr>
          <p:nvPr>
            <p:ph type="ftr" sz="quarter" idx="11"/>
          </p:nvPr>
        </p:nvSpPr>
        <p:spPr/>
        <p:txBody>
          <a:bodyPr/>
          <a:lstStyle/>
          <a:p>
            <a:r>
              <a:rPr lang="en-US"/>
              <a:t>P.S. 17 - Business Contract Validation                                   Team name -  BVM Mavericks</a:t>
            </a:r>
          </a:p>
        </p:txBody>
      </p:sp>
      <p:sp>
        <p:nvSpPr>
          <p:cNvPr id="9" name="Slide Number Placeholder 8"/>
          <p:cNvSpPr>
            <a:spLocks noGrp="1"/>
          </p:cNvSpPr>
          <p:nvPr>
            <p:ph type="sldNum" sz="quarter" idx="12"/>
          </p:nvPr>
        </p:nvSpPr>
        <p:spPr/>
        <p:txBody>
          <a:bodyPr/>
          <a:lstStyle/>
          <a:p>
            <a:fld id="{CDF44BE3-F361-44ED-8AA7-EDBEAA402020}" type="slidenum">
              <a:rPr lang="en-US" smtClean="0"/>
              <a:t>‹#›</a:t>
            </a:fld>
            <a:endParaRPr lang="en-US"/>
          </a:p>
        </p:txBody>
      </p:sp>
    </p:spTree>
    <p:extLst>
      <p:ext uri="{BB962C8B-B14F-4D97-AF65-F5344CB8AC3E}">
        <p14:creationId xmlns:p14="http://schemas.microsoft.com/office/powerpoint/2010/main" val="2147202943"/>
      </p:ext>
    </p:extLst>
  </p:cSld>
  <p:clrMapOvr>
    <a:masterClrMapping/>
  </p:clrMapOvr>
  <p:hf hd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1B9AB63-5231-428B-A010-12E51F5782BB}" type="datetimeFigureOut">
              <a:rPr lang="en-US" smtClean="0"/>
              <a:t>7/5/2024</a:t>
            </a:fld>
            <a:endParaRPr lang="en-US"/>
          </a:p>
        </p:txBody>
      </p:sp>
      <p:sp>
        <p:nvSpPr>
          <p:cNvPr id="4" name="Footer Placeholder 3"/>
          <p:cNvSpPr>
            <a:spLocks noGrp="1"/>
          </p:cNvSpPr>
          <p:nvPr>
            <p:ph type="ftr" sz="quarter" idx="11"/>
          </p:nvPr>
        </p:nvSpPr>
        <p:spPr/>
        <p:txBody>
          <a:bodyPr/>
          <a:lstStyle/>
          <a:p>
            <a:r>
              <a:rPr lang="en-US"/>
              <a:t>P.S. 17 - Business Contract Validation                                   Team name -  BVM Mavericks</a:t>
            </a:r>
          </a:p>
        </p:txBody>
      </p:sp>
      <p:sp>
        <p:nvSpPr>
          <p:cNvPr id="5" name="Slide Number Placeholder 4"/>
          <p:cNvSpPr>
            <a:spLocks noGrp="1"/>
          </p:cNvSpPr>
          <p:nvPr>
            <p:ph type="sldNum" sz="quarter" idx="12"/>
          </p:nvPr>
        </p:nvSpPr>
        <p:spPr/>
        <p:txBody>
          <a:bodyPr/>
          <a:lstStyle/>
          <a:p>
            <a:fld id="{CDF44BE3-F361-44ED-8AA7-EDBEAA402020}" type="slidenum">
              <a:rPr lang="en-US" smtClean="0"/>
              <a:t>‹#›</a:t>
            </a:fld>
            <a:endParaRPr lang="en-US"/>
          </a:p>
        </p:txBody>
      </p:sp>
    </p:spTree>
    <p:extLst>
      <p:ext uri="{BB962C8B-B14F-4D97-AF65-F5344CB8AC3E}">
        <p14:creationId xmlns:p14="http://schemas.microsoft.com/office/powerpoint/2010/main" val="3256326300"/>
      </p:ext>
    </p:extLst>
  </p:cSld>
  <p:clrMapOvr>
    <a:masterClrMapping/>
  </p:clrMapOvr>
  <p:hf hd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1B9AB63-5231-428B-A010-12E51F5782BB}" type="datetimeFigureOut">
              <a:rPr lang="en-US" smtClean="0"/>
              <a:t>7/5/2024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a:t>P.S. 17 - Business Contract Validation                                   Team name -  BVM Mavericks</a:t>
            </a:r>
          </a:p>
        </p:txBody>
      </p:sp>
      <p:sp>
        <p:nvSpPr>
          <p:cNvPr id="9" name="Slide Number Placeholder 8"/>
          <p:cNvSpPr>
            <a:spLocks noGrp="1"/>
          </p:cNvSpPr>
          <p:nvPr>
            <p:ph type="sldNum" sz="quarter" idx="12"/>
          </p:nvPr>
        </p:nvSpPr>
        <p:spPr/>
        <p:txBody>
          <a:bodyPr/>
          <a:lstStyle/>
          <a:p>
            <a:fld id="{CDF44BE3-F361-44ED-8AA7-EDBEAA402020}" type="slidenum">
              <a:rPr lang="en-US" smtClean="0"/>
              <a:t>‹#›</a:t>
            </a:fld>
            <a:endParaRPr lang="en-US"/>
          </a:p>
        </p:txBody>
      </p:sp>
    </p:spTree>
    <p:extLst>
      <p:ext uri="{BB962C8B-B14F-4D97-AF65-F5344CB8AC3E}">
        <p14:creationId xmlns:p14="http://schemas.microsoft.com/office/powerpoint/2010/main" val="45817496"/>
      </p:ext>
    </p:extLst>
  </p:cSld>
  <p:clrMapOvr>
    <a:masterClrMapping/>
  </p:clrMapOvr>
  <p:hf hd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1B9AB63-5231-428B-A010-12E51F5782BB}" type="datetimeFigureOut">
              <a:rPr lang="en-US" smtClean="0"/>
              <a:t>7/5/2024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a:t>P.S. 17 - Business Contract Validation                                   Team name -  BVM Mavericks</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DF44BE3-F361-44ED-8AA7-EDBEAA402020}" type="slidenum">
              <a:rPr lang="en-US" smtClean="0"/>
              <a:t>‹#›</a:t>
            </a:fld>
            <a:endParaRPr lang="en-US"/>
          </a:p>
        </p:txBody>
      </p:sp>
    </p:spTree>
    <p:extLst>
      <p:ext uri="{BB962C8B-B14F-4D97-AF65-F5344CB8AC3E}">
        <p14:creationId xmlns:p14="http://schemas.microsoft.com/office/powerpoint/2010/main" val="3722688912"/>
      </p:ext>
    </p:extLst>
  </p:cSld>
  <p:clrMapOvr>
    <a:masterClrMapping/>
  </p:clrMapOvr>
  <p:hf hd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B9AB63-5231-428B-A010-12E51F5782BB}" type="datetimeFigureOut">
              <a:rPr lang="en-US" smtClean="0"/>
              <a:t>7/5/2024</a:t>
            </a:fld>
            <a:endParaRPr lang="en-US"/>
          </a:p>
        </p:txBody>
      </p:sp>
      <p:sp>
        <p:nvSpPr>
          <p:cNvPr id="6" name="Footer Placeholder 5"/>
          <p:cNvSpPr>
            <a:spLocks noGrp="1"/>
          </p:cNvSpPr>
          <p:nvPr>
            <p:ph type="ftr" sz="quarter" idx="11"/>
          </p:nvPr>
        </p:nvSpPr>
        <p:spPr/>
        <p:txBody>
          <a:bodyPr/>
          <a:lstStyle/>
          <a:p>
            <a:r>
              <a:rPr lang="en-US"/>
              <a:t>P.S. 17 - Business Contract Validation                                   Team name -  BVM Mavericks</a:t>
            </a:r>
          </a:p>
        </p:txBody>
      </p:sp>
      <p:sp>
        <p:nvSpPr>
          <p:cNvPr id="7" name="Slide Number Placeholder 6"/>
          <p:cNvSpPr>
            <a:spLocks noGrp="1"/>
          </p:cNvSpPr>
          <p:nvPr>
            <p:ph type="sldNum" sz="quarter" idx="12"/>
          </p:nvPr>
        </p:nvSpPr>
        <p:spPr/>
        <p:txBody>
          <a:bodyPr/>
          <a:lstStyle/>
          <a:p>
            <a:fld id="{CDF44BE3-F361-44ED-8AA7-EDBEAA402020}" type="slidenum">
              <a:rPr lang="en-US" smtClean="0"/>
              <a:t>‹#›</a:t>
            </a:fld>
            <a:endParaRPr lang="en-US"/>
          </a:p>
        </p:txBody>
      </p:sp>
    </p:spTree>
    <p:extLst>
      <p:ext uri="{BB962C8B-B14F-4D97-AF65-F5344CB8AC3E}">
        <p14:creationId xmlns:p14="http://schemas.microsoft.com/office/powerpoint/2010/main" val="3175018437"/>
      </p:ext>
    </p:extLst>
  </p:cSld>
  <p:clrMapOvr>
    <a:masterClrMapping/>
  </p:clrMapOvr>
  <p:hf hd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1B9AB63-5231-428B-A010-12E51F5782BB}" type="datetimeFigureOut">
              <a:rPr lang="en-US" smtClean="0"/>
              <a:t>7/5/2024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a:t>P.S. 17 - Business Contract Validation                                   Team name -  BVM Mavericks</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DF44BE3-F361-44ED-8AA7-EDBEAA402020}"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7857233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banodharohanshu@gmail.com" TargetMode="External"/><Relationship Id="rId2" Type="http://schemas.openxmlformats.org/officeDocument/2006/relationships/hyperlink" Target="mailto:65ronakvekariya@gmail.com" TargetMode="External"/><Relationship Id="rId1" Type="http://schemas.openxmlformats.org/officeDocument/2006/relationships/slideLayout" Target="../slideLayouts/slideLayout7.xml"/><Relationship Id="rId6" Type="http://schemas.openxmlformats.org/officeDocument/2006/relationships/hyperlink" Target="mailto:mjjoshi@bvmengineering.ac.in" TargetMode="External"/><Relationship Id="rId5" Type="http://schemas.openxmlformats.org/officeDocument/2006/relationships/hyperlink" Target="mailto:nmpatel@bvmengineering.ac.in" TargetMode="External"/><Relationship Id="rId4" Type="http://schemas.openxmlformats.org/officeDocument/2006/relationships/hyperlink" Target="mailto:tnavneet8628@gmail.c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github.com/navneetthakor/bcv-django-backend" TargetMode="External"/><Relationship Id="rId2" Type="http://schemas.openxmlformats.org/officeDocument/2006/relationships/hyperlink" Target="https://github.com/navneetthakor/Business-contract-validation" TargetMode="External"/><Relationship Id="rId1" Type="http://schemas.openxmlformats.org/officeDocument/2006/relationships/slideLayout" Target="../slideLayouts/slideLayout2.xml"/><Relationship Id="rId5" Type="http://schemas.openxmlformats.org/officeDocument/2006/relationships/hyperlink" Target="https://github.com/navneetthakor/bcv-frontend-new" TargetMode="External"/><Relationship Id="rId4" Type="http://schemas.openxmlformats.org/officeDocument/2006/relationships/hyperlink" Target="https://github.com/navneetthakor/bcv-node-backend"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97D70-D76F-18E9-058E-B2482F7AA573}"/>
              </a:ext>
            </a:extLst>
          </p:cNvPr>
          <p:cNvSpPr txBox="1">
            <a:spLocks/>
          </p:cNvSpPr>
          <p:nvPr/>
        </p:nvSpPr>
        <p:spPr>
          <a:xfrm>
            <a:off x="881526" y="183861"/>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b="1"/>
              <a:t>Project Report</a:t>
            </a:r>
          </a:p>
        </p:txBody>
      </p:sp>
      <p:sp>
        <p:nvSpPr>
          <p:cNvPr id="3" name="TextBox 2">
            <a:extLst>
              <a:ext uri="{FF2B5EF4-FFF2-40B4-BE49-F238E27FC236}">
                <a16:creationId xmlns:a16="http://schemas.microsoft.com/office/drawing/2014/main" id="{E3041F1B-80B1-AE2E-03D8-023EFFB05A7C}"/>
              </a:ext>
            </a:extLst>
          </p:cNvPr>
          <p:cNvSpPr txBox="1"/>
          <p:nvPr/>
        </p:nvSpPr>
        <p:spPr>
          <a:xfrm>
            <a:off x="2410403" y="1038393"/>
            <a:ext cx="7371194" cy="1446550"/>
          </a:xfrm>
          <a:prstGeom prst="rect">
            <a:avLst/>
          </a:prstGeom>
          <a:noFill/>
        </p:spPr>
        <p:txBody>
          <a:bodyPr wrap="square">
            <a:spAutoFit/>
          </a:bodyPr>
          <a:lstStyle/>
          <a:p>
            <a:pPr algn="ctr"/>
            <a:r>
              <a:rPr lang="en-US" sz="4400" dirty="0"/>
              <a:t>P.S. </a:t>
            </a:r>
            <a:r>
              <a:rPr lang="en-US" sz="4400"/>
              <a:t>17 : Business Contract Validation</a:t>
            </a:r>
          </a:p>
        </p:txBody>
      </p:sp>
      <p:graphicFrame>
        <p:nvGraphicFramePr>
          <p:cNvPr id="4" name="Content Placeholder 3">
            <a:extLst>
              <a:ext uri="{FF2B5EF4-FFF2-40B4-BE49-F238E27FC236}">
                <a16:creationId xmlns:a16="http://schemas.microsoft.com/office/drawing/2014/main" id="{1CAB8DA9-9F19-BFF9-75FC-D5792937E35A}"/>
              </a:ext>
            </a:extLst>
          </p:cNvPr>
          <p:cNvGraphicFramePr>
            <a:graphicFrameLocks/>
          </p:cNvGraphicFramePr>
          <p:nvPr>
            <p:extLst>
              <p:ext uri="{D42A27DB-BD31-4B8C-83A1-F6EECF244321}">
                <p14:modId xmlns:p14="http://schemas.microsoft.com/office/powerpoint/2010/main" val="925595856"/>
              </p:ext>
            </p:extLst>
          </p:nvPr>
        </p:nvGraphicFramePr>
        <p:xfrm>
          <a:off x="1066801" y="2793829"/>
          <a:ext cx="10058397" cy="3200400"/>
        </p:xfrm>
        <a:graphic>
          <a:graphicData uri="http://schemas.openxmlformats.org/drawingml/2006/table">
            <a:tbl>
              <a:tblPr firstRow="1" bandRow="1">
                <a:tableStyleId>{5C22544A-7EE6-4342-B048-85BDC9FD1C3A}</a:tableStyleId>
              </a:tblPr>
              <a:tblGrid>
                <a:gridCol w="3352799">
                  <a:extLst>
                    <a:ext uri="{9D8B030D-6E8A-4147-A177-3AD203B41FA5}">
                      <a16:colId xmlns:a16="http://schemas.microsoft.com/office/drawing/2014/main" val="3802903597"/>
                    </a:ext>
                  </a:extLst>
                </a:gridCol>
                <a:gridCol w="3352799">
                  <a:extLst>
                    <a:ext uri="{9D8B030D-6E8A-4147-A177-3AD203B41FA5}">
                      <a16:colId xmlns:a16="http://schemas.microsoft.com/office/drawing/2014/main" val="1833359610"/>
                    </a:ext>
                  </a:extLst>
                </a:gridCol>
                <a:gridCol w="3352799">
                  <a:extLst>
                    <a:ext uri="{9D8B030D-6E8A-4147-A177-3AD203B41FA5}">
                      <a16:colId xmlns:a16="http://schemas.microsoft.com/office/drawing/2014/main" val="4134677947"/>
                    </a:ext>
                  </a:extLst>
                </a:gridCol>
              </a:tblGrid>
              <a:tr h="350050">
                <a:tc>
                  <a:txBody>
                    <a:bodyPr/>
                    <a:lstStyle/>
                    <a:p>
                      <a:r>
                        <a:rPr lang="en-US" dirty="0"/>
                        <a:t>Team Name:</a:t>
                      </a:r>
                    </a:p>
                  </a:txBody>
                  <a:tcPr/>
                </a:tc>
                <a:tc>
                  <a:txBody>
                    <a:bodyPr/>
                    <a:lstStyle/>
                    <a:p>
                      <a:r>
                        <a:rPr lang="en-US" dirty="0"/>
                        <a:t>BVM Mavericks</a:t>
                      </a:r>
                    </a:p>
                  </a:txBody>
                  <a:tcPr/>
                </a:tc>
                <a:tc>
                  <a:txBody>
                    <a:bodyPr/>
                    <a:lstStyle/>
                    <a:p>
                      <a:endParaRPr lang="en-US"/>
                    </a:p>
                  </a:txBody>
                  <a:tcPr/>
                </a:tc>
                <a:extLst>
                  <a:ext uri="{0D108BD9-81ED-4DB2-BD59-A6C34878D82A}">
                    <a16:rowId xmlns:a16="http://schemas.microsoft.com/office/drawing/2014/main" val="2383761949"/>
                  </a:ext>
                </a:extLst>
              </a:tr>
              <a:tr h="604197">
                <a:tc>
                  <a:txBody>
                    <a:bodyPr/>
                    <a:lstStyle/>
                    <a:p>
                      <a:r>
                        <a:rPr lang="en-US" dirty="0"/>
                        <a:t>Team Leader:</a:t>
                      </a:r>
                    </a:p>
                  </a:txBody>
                  <a:tcPr/>
                </a:tc>
                <a:tc>
                  <a:txBody>
                    <a:bodyPr/>
                    <a:lstStyle/>
                    <a:p>
                      <a:r>
                        <a:rPr lang="en-US" dirty="0"/>
                        <a:t>Ronak </a:t>
                      </a:r>
                      <a:r>
                        <a:rPr lang="en-US" dirty="0" err="1"/>
                        <a:t>Vekariya</a:t>
                      </a:r>
                      <a:endParaRPr lang="en-US" dirty="0"/>
                    </a:p>
                  </a:txBody>
                  <a:tcPr/>
                </a:tc>
                <a:tc>
                  <a:txBody>
                    <a:bodyPr/>
                    <a:lstStyle/>
                    <a:p>
                      <a:r>
                        <a:rPr lang="en-US" dirty="0">
                          <a:solidFill>
                            <a:schemeClr val="accent1">
                              <a:lumMod val="50000"/>
                            </a:schemeClr>
                          </a:solidFill>
                          <a:hlinkClick r:id="rId2">
                            <a:extLst>
                              <a:ext uri="{A12FA001-AC4F-418D-AE19-62706E023703}">
                                <ahyp:hlinkClr xmlns:ahyp="http://schemas.microsoft.com/office/drawing/2018/hyperlinkcolor" val="tx"/>
                              </a:ext>
                            </a:extLst>
                          </a:hlinkClick>
                        </a:rPr>
                        <a:t>65ronakvekariya@gmail.com</a:t>
                      </a:r>
                      <a:endParaRPr lang="en-US" dirty="0">
                        <a:solidFill>
                          <a:schemeClr val="accent1">
                            <a:lumMod val="50000"/>
                          </a:schemeClr>
                        </a:solidFill>
                      </a:endParaRPr>
                    </a:p>
                    <a:p>
                      <a:endParaRPr lang="en-US" dirty="0"/>
                    </a:p>
                  </a:txBody>
                  <a:tcPr/>
                </a:tc>
                <a:extLst>
                  <a:ext uri="{0D108BD9-81ED-4DB2-BD59-A6C34878D82A}">
                    <a16:rowId xmlns:a16="http://schemas.microsoft.com/office/drawing/2014/main" val="696355136"/>
                  </a:ext>
                </a:extLst>
              </a:tr>
              <a:tr h="604197">
                <a:tc>
                  <a:txBody>
                    <a:bodyPr/>
                    <a:lstStyle/>
                    <a:p>
                      <a:r>
                        <a:rPr lang="en-US" dirty="0"/>
                        <a:t>Member 2:</a:t>
                      </a:r>
                    </a:p>
                  </a:txBody>
                  <a:tcPr/>
                </a:tc>
                <a:tc>
                  <a:txBody>
                    <a:bodyPr/>
                    <a:lstStyle/>
                    <a:p>
                      <a:r>
                        <a:rPr lang="en-US" dirty="0" err="1"/>
                        <a:t>Rohanshu</a:t>
                      </a:r>
                      <a:r>
                        <a:rPr lang="en-US" dirty="0"/>
                        <a:t> Banodha</a:t>
                      </a:r>
                    </a:p>
                  </a:txBody>
                  <a:tcPr/>
                </a:tc>
                <a:tc>
                  <a:txBody>
                    <a:bodyPr/>
                    <a:lstStyle/>
                    <a:p>
                      <a:r>
                        <a:rPr lang="en-US" dirty="0">
                          <a:solidFill>
                            <a:schemeClr val="accent1">
                              <a:lumMod val="50000"/>
                            </a:schemeClr>
                          </a:solidFill>
                          <a:hlinkClick r:id="rId3">
                            <a:extLst>
                              <a:ext uri="{A12FA001-AC4F-418D-AE19-62706E023703}">
                                <ahyp:hlinkClr xmlns:ahyp="http://schemas.microsoft.com/office/drawing/2018/hyperlinkcolor" val="tx"/>
                              </a:ext>
                            </a:extLst>
                          </a:hlinkClick>
                        </a:rPr>
                        <a:t>banodharohanshu@gmail.com</a:t>
                      </a:r>
                      <a:endParaRPr lang="en-US" dirty="0">
                        <a:solidFill>
                          <a:schemeClr val="accent1">
                            <a:lumMod val="50000"/>
                          </a:schemeClr>
                        </a:solidFill>
                      </a:endParaRPr>
                    </a:p>
                    <a:p>
                      <a:endParaRPr lang="en-US" dirty="0"/>
                    </a:p>
                  </a:txBody>
                  <a:tcPr/>
                </a:tc>
                <a:extLst>
                  <a:ext uri="{0D108BD9-81ED-4DB2-BD59-A6C34878D82A}">
                    <a16:rowId xmlns:a16="http://schemas.microsoft.com/office/drawing/2014/main" val="3413894578"/>
                  </a:ext>
                </a:extLst>
              </a:tr>
              <a:tr h="604197">
                <a:tc>
                  <a:txBody>
                    <a:bodyPr/>
                    <a:lstStyle/>
                    <a:p>
                      <a:r>
                        <a:rPr lang="en-US" dirty="0"/>
                        <a:t>Member 3:</a:t>
                      </a:r>
                    </a:p>
                  </a:txBody>
                  <a:tcPr/>
                </a:tc>
                <a:tc>
                  <a:txBody>
                    <a:bodyPr/>
                    <a:lstStyle/>
                    <a:p>
                      <a:r>
                        <a:rPr lang="en-US" dirty="0" err="1"/>
                        <a:t>Navneetkumar</a:t>
                      </a:r>
                      <a:r>
                        <a:rPr lang="en-US" dirty="0"/>
                        <a:t> Thakor</a:t>
                      </a:r>
                    </a:p>
                  </a:txBody>
                  <a:tcPr/>
                </a:tc>
                <a:tc>
                  <a:txBody>
                    <a:bodyPr/>
                    <a:lstStyle/>
                    <a:p>
                      <a:r>
                        <a:rPr lang="en-US" dirty="0">
                          <a:solidFill>
                            <a:schemeClr val="accent1">
                              <a:lumMod val="50000"/>
                            </a:schemeClr>
                          </a:solidFill>
                          <a:hlinkClick r:id="rId4">
                            <a:extLst>
                              <a:ext uri="{A12FA001-AC4F-418D-AE19-62706E023703}">
                                <ahyp:hlinkClr xmlns:ahyp="http://schemas.microsoft.com/office/drawing/2018/hyperlinkcolor" val="tx"/>
                              </a:ext>
                            </a:extLst>
                          </a:hlinkClick>
                        </a:rPr>
                        <a:t>tnavneet8628@gmail.com</a:t>
                      </a:r>
                      <a:endParaRPr lang="en-US" dirty="0">
                        <a:solidFill>
                          <a:schemeClr val="accent1">
                            <a:lumMod val="50000"/>
                          </a:schemeClr>
                        </a:solidFill>
                      </a:endParaRPr>
                    </a:p>
                    <a:p>
                      <a:endParaRPr lang="en-US" dirty="0"/>
                    </a:p>
                  </a:txBody>
                  <a:tcPr/>
                </a:tc>
                <a:extLst>
                  <a:ext uri="{0D108BD9-81ED-4DB2-BD59-A6C34878D82A}">
                    <a16:rowId xmlns:a16="http://schemas.microsoft.com/office/drawing/2014/main" val="2358020994"/>
                  </a:ext>
                </a:extLst>
              </a:tr>
              <a:tr h="863138">
                <a:tc>
                  <a:txBody>
                    <a:bodyPr/>
                    <a:lstStyle/>
                    <a:p>
                      <a:r>
                        <a:rPr lang="en-US" dirty="0"/>
                        <a:t>Faculty Mentor:</a:t>
                      </a:r>
                    </a:p>
                  </a:txBody>
                  <a:tcPr/>
                </a:tc>
                <a:tc>
                  <a:txBody>
                    <a:bodyPr/>
                    <a:lstStyle/>
                    <a:p>
                      <a:r>
                        <a:rPr lang="en-US" dirty="0"/>
                        <a:t>Dr. Narendra Patel</a:t>
                      </a:r>
                    </a:p>
                    <a:p>
                      <a:pPr lvl="0">
                        <a:buNone/>
                      </a:pPr>
                      <a:r>
                        <a:rPr lang="en-US" dirty="0"/>
                        <a:t>Dr. Mahashweta Joshi</a:t>
                      </a:r>
                    </a:p>
                  </a:txBody>
                  <a:tcPr/>
                </a:tc>
                <a:tc>
                  <a:txBody>
                    <a:bodyPr/>
                    <a:lstStyle/>
                    <a:p>
                      <a:r>
                        <a:rPr lang="en-US" sz="1800" b="0" i="0" kern="1200" dirty="0">
                          <a:solidFill>
                            <a:schemeClr val="accent1">
                              <a:lumMod val="50000"/>
                            </a:schemeClr>
                          </a:solidFill>
                          <a:effectLst/>
                          <a:latin typeface="+mn-lt"/>
                          <a:ea typeface="+mn-ea"/>
                          <a:cs typeface="+mn-cs"/>
                          <a:hlinkClick r:id="rId5">
                            <a:extLst>
                              <a:ext uri="{A12FA001-AC4F-418D-AE19-62706E023703}">
                                <ahyp:hlinkClr xmlns:ahyp="http://schemas.microsoft.com/office/drawing/2018/hyperlinkcolor" val="tx"/>
                              </a:ext>
                            </a:extLst>
                          </a:hlinkClick>
                        </a:rPr>
                        <a:t>nmpatel@bvmengineering.ac.in</a:t>
                      </a:r>
                      <a:endParaRPr lang="en-US" sz="1800" b="0" i="0" kern="1200" dirty="0">
                        <a:solidFill>
                          <a:schemeClr val="accent1">
                            <a:lumMod val="50000"/>
                          </a:schemeClr>
                        </a:solidFill>
                        <a:effectLst/>
                        <a:latin typeface="+mn-lt"/>
                        <a:ea typeface="+mn-ea"/>
                        <a:cs typeface="+mn-cs"/>
                      </a:endParaRPr>
                    </a:p>
                    <a:p>
                      <a:r>
                        <a:rPr lang="en-US" sz="1800" b="0" i="0" kern="1200" dirty="0">
                          <a:solidFill>
                            <a:schemeClr val="accent1">
                              <a:lumMod val="50000"/>
                            </a:schemeClr>
                          </a:solidFill>
                          <a:effectLst/>
                          <a:latin typeface="+mn-lt"/>
                          <a:ea typeface="+mn-ea"/>
                          <a:cs typeface="+mn-cs"/>
                          <a:hlinkClick r:id="rId6">
                            <a:extLst>
                              <a:ext uri="{A12FA001-AC4F-418D-AE19-62706E023703}">
                                <ahyp:hlinkClr xmlns:ahyp="http://schemas.microsoft.com/office/drawing/2018/hyperlinkcolor" val="tx"/>
                              </a:ext>
                            </a:extLst>
                          </a:hlinkClick>
                        </a:rPr>
                        <a:t>mjjoshi@bvmengineering.ac.in</a:t>
                      </a:r>
                      <a:endParaRPr lang="en-US" sz="1800" b="0" i="0" kern="1200" dirty="0">
                        <a:solidFill>
                          <a:schemeClr val="accent1">
                            <a:lumMod val="50000"/>
                          </a:schemeClr>
                        </a:solidFill>
                        <a:effectLst/>
                        <a:latin typeface="+mn-lt"/>
                        <a:ea typeface="+mn-ea"/>
                        <a:cs typeface="+mn-cs"/>
                      </a:endParaRPr>
                    </a:p>
                    <a:p>
                      <a:endParaRPr lang="en-US" sz="1800" b="0" i="0" kern="1200" dirty="0">
                        <a:solidFill>
                          <a:schemeClr val="dk1"/>
                        </a:solidFill>
                        <a:effectLst/>
                        <a:latin typeface="+mn-lt"/>
                        <a:ea typeface="+mn-ea"/>
                        <a:cs typeface="+mn-cs"/>
                      </a:endParaRPr>
                    </a:p>
                  </a:txBody>
                  <a:tcPr/>
                </a:tc>
                <a:extLst>
                  <a:ext uri="{0D108BD9-81ED-4DB2-BD59-A6C34878D82A}">
                    <a16:rowId xmlns:a16="http://schemas.microsoft.com/office/drawing/2014/main" val="1888465086"/>
                  </a:ext>
                </a:extLst>
              </a:tr>
            </a:tbl>
          </a:graphicData>
        </a:graphic>
      </p:graphicFrame>
      <p:sp>
        <p:nvSpPr>
          <p:cNvPr id="6" name="Slide Number Placeholder 5">
            <a:extLst>
              <a:ext uri="{FF2B5EF4-FFF2-40B4-BE49-F238E27FC236}">
                <a16:creationId xmlns:a16="http://schemas.microsoft.com/office/drawing/2014/main" id="{28D11EB1-87C7-CCD3-3224-8FD3AE4F4805}"/>
              </a:ext>
            </a:extLst>
          </p:cNvPr>
          <p:cNvSpPr>
            <a:spLocks noGrp="1"/>
          </p:cNvSpPr>
          <p:nvPr>
            <p:ph type="sldNum" sz="quarter" idx="12"/>
          </p:nvPr>
        </p:nvSpPr>
        <p:spPr/>
        <p:txBody>
          <a:bodyPr/>
          <a:lstStyle/>
          <a:p>
            <a:fld id="{CDF44BE3-F361-44ED-8AA7-EDBEAA402020}" type="slidenum">
              <a:rPr lang="en-US" smtClean="0"/>
              <a:t>1</a:t>
            </a:fld>
            <a:endParaRPr lang="en-US"/>
          </a:p>
        </p:txBody>
      </p:sp>
      <p:sp>
        <p:nvSpPr>
          <p:cNvPr id="5" name="Footer Placeholder 4">
            <a:extLst>
              <a:ext uri="{FF2B5EF4-FFF2-40B4-BE49-F238E27FC236}">
                <a16:creationId xmlns:a16="http://schemas.microsoft.com/office/drawing/2014/main" id="{03BBF223-379D-1FEC-5FB5-8EB1801E2F19}"/>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38627627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E4CE7E2-063B-F708-5D01-0F62720E4118}"/>
              </a:ext>
            </a:extLst>
          </p:cNvPr>
          <p:cNvSpPr txBox="1">
            <a:spLocks/>
          </p:cNvSpPr>
          <p:nvPr/>
        </p:nvSpPr>
        <p:spPr>
          <a:xfrm>
            <a:off x="491079" y="163388"/>
            <a:ext cx="11207260" cy="6125526"/>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sz="2200" b="1" dirty="0">
                <a:cs typeface="Calibri" panose="020F0502020204030204"/>
              </a:rPr>
              <a:t>7) Obtain Deviations:</a:t>
            </a:r>
          </a:p>
          <a:p>
            <a:pPr marL="0" indent="0">
              <a:buNone/>
            </a:pPr>
            <a:r>
              <a:rPr lang="en-US" sz="2200" b="1" dirty="0">
                <a:cs typeface="Calibri" panose="020F0502020204030204"/>
              </a:rPr>
              <a:t>  </a:t>
            </a:r>
            <a:r>
              <a:rPr lang="en-US" sz="2200" dirty="0">
                <a:cs typeface="Calibri" panose="020F0502020204030204"/>
              </a:rPr>
              <a:t>Comparing the contract against the template uploaded by user (Master Template or Older versions of the same contract series) and obtaining the deviations present in them in terms of Amount, Duration, Organization, Terms and Conditions, etc.</a:t>
            </a:r>
          </a:p>
          <a:p>
            <a:pPr marL="0" indent="0">
              <a:buFont typeface="Calibri" panose="020F0502020204030204" pitchFamily="34" charset="0"/>
              <a:buNone/>
            </a:pPr>
            <a:endParaRPr lang="en-US" sz="2200">
              <a:cs typeface="Calibri" panose="020F0502020204030204"/>
            </a:endParaRPr>
          </a:p>
          <a:p>
            <a:pPr marL="0" indent="0">
              <a:buNone/>
            </a:pPr>
            <a:r>
              <a:rPr lang="en-US" sz="2200" b="1" dirty="0">
                <a:cs typeface="Calibri" panose="020F0502020204030204"/>
              </a:rPr>
              <a:t>8) Highlighting Deviations:</a:t>
            </a:r>
          </a:p>
          <a:p>
            <a:pPr marL="0" indent="0">
              <a:buNone/>
            </a:pPr>
            <a:r>
              <a:rPr lang="en-US" sz="2200" dirty="0">
                <a:cs typeface="Calibri" panose="020F0502020204030204"/>
              </a:rPr>
              <a:t>  Highlighting the deviations obtained in the pdf and uploading the highlighted version on the cloud for easy and secure retrieval of the contract.</a:t>
            </a:r>
          </a:p>
          <a:p>
            <a:pPr marL="0" indent="0">
              <a:buFont typeface="Calibri" panose="020F0502020204030204" pitchFamily="34" charset="0"/>
              <a:buNone/>
            </a:pPr>
            <a:endParaRPr lang="en-US" sz="2200">
              <a:cs typeface="Calibri" panose="020F0502020204030204"/>
            </a:endParaRPr>
          </a:p>
          <a:p>
            <a:pPr marL="0" indent="0">
              <a:buNone/>
            </a:pPr>
            <a:r>
              <a:rPr lang="en-US" sz="2200" b="1" dirty="0">
                <a:cs typeface="Calibri" panose="020F0502020204030204"/>
              </a:rPr>
              <a:t>9) Summary Generation:</a:t>
            </a:r>
          </a:p>
          <a:p>
            <a:pPr marL="0" indent="0">
              <a:buNone/>
            </a:pPr>
            <a:r>
              <a:rPr lang="en-US" sz="2200" b="1" dirty="0">
                <a:cs typeface="Calibri" panose="020F0502020204030204"/>
              </a:rPr>
              <a:t>  </a:t>
            </a:r>
            <a:r>
              <a:rPr lang="en-US" sz="2200" dirty="0">
                <a:cs typeface="Calibri" panose="020F0502020204030204"/>
              </a:rPr>
              <a:t>Obtain a brief summary regarding the whole process and concluding the validation process by summarizing the entities involved and the deviations present.</a:t>
            </a:r>
          </a:p>
          <a:p>
            <a:pPr marL="0" indent="0">
              <a:buNone/>
            </a:pPr>
            <a:endParaRPr lang="en-US" sz="2200">
              <a:cs typeface="Calibri" panose="020F0502020204030204"/>
            </a:endParaRPr>
          </a:p>
        </p:txBody>
      </p:sp>
      <p:sp>
        <p:nvSpPr>
          <p:cNvPr id="4" name="Slide Number Placeholder 3">
            <a:extLst>
              <a:ext uri="{FF2B5EF4-FFF2-40B4-BE49-F238E27FC236}">
                <a16:creationId xmlns:a16="http://schemas.microsoft.com/office/drawing/2014/main" id="{05717654-96B7-40ED-A38D-410831AF5D8B}"/>
              </a:ext>
            </a:extLst>
          </p:cNvPr>
          <p:cNvSpPr>
            <a:spLocks noGrp="1"/>
          </p:cNvSpPr>
          <p:nvPr>
            <p:ph type="sldNum" sz="quarter" idx="12"/>
          </p:nvPr>
        </p:nvSpPr>
        <p:spPr/>
        <p:txBody>
          <a:bodyPr/>
          <a:lstStyle/>
          <a:p>
            <a:fld id="{CDF44BE3-F361-44ED-8AA7-EDBEAA402020}" type="slidenum">
              <a:rPr lang="en-US" smtClean="0"/>
              <a:t>10</a:t>
            </a:fld>
            <a:endParaRPr lang="en-US"/>
          </a:p>
        </p:txBody>
      </p:sp>
      <p:sp>
        <p:nvSpPr>
          <p:cNvPr id="2" name="Footer Placeholder 1">
            <a:extLst>
              <a:ext uri="{FF2B5EF4-FFF2-40B4-BE49-F238E27FC236}">
                <a16:creationId xmlns:a16="http://schemas.microsoft.com/office/drawing/2014/main" id="{726B843C-D94A-EEC8-8EEA-822120A7D790}"/>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1494516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EDC2B47-44B1-A6BF-8E12-250EF97F71C0}"/>
              </a:ext>
            </a:extLst>
          </p:cNvPr>
          <p:cNvSpPr>
            <a:spLocks noGrp="1"/>
          </p:cNvSpPr>
          <p:nvPr/>
        </p:nvSpPr>
        <p:spPr>
          <a:xfrm>
            <a:off x="4321126" y="-463674"/>
            <a:ext cx="10058400" cy="145075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a:t>Process Flow:</a:t>
            </a:r>
          </a:p>
        </p:txBody>
      </p:sp>
      <p:sp>
        <p:nvSpPr>
          <p:cNvPr id="5" name="Rectangle: Rounded Corners 4">
            <a:extLst>
              <a:ext uri="{FF2B5EF4-FFF2-40B4-BE49-F238E27FC236}">
                <a16:creationId xmlns:a16="http://schemas.microsoft.com/office/drawing/2014/main" id="{CDD93D11-6DFD-FB4D-A891-41F100BFCFB9}"/>
              </a:ext>
            </a:extLst>
          </p:cNvPr>
          <p:cNvSpPr/>
          <p:nvPr/>
        </p:nvSpPr>
        <p:spPr>
          <a:xfrm>
            <a:off x="116757" y="1013337"/>
            <a:ext cx="3235569" cy="1160584"/>
          </a:xfrm>
          <a:prstGeom prst="roundRect">
            <a:avLst/>
          </a:prstGeom>
          <a:ln>
            <a:solidFill>
              <a:schemeClr val="accent1">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000" b="1"/>
          </a:p>
        </p:txBody>
      </p:sp>
      <p:sp>
        <p:nvSpPr>
          <p:cNvPr id="6" name="TextBox 5">
            <a:extLst>
              <a:ext uri="{FF2B5EF4-FFF2-40B4-BE49-F238E27FC236}">
                <a16:creationId xmlns:a16="http://schemas.microsoft.com/office/drawing/2014/main" id="{A001E54C-402A-82E7-40BF-09F24BC48FF1}"/>
              </a:ext>
            </a:extLst>
          </p:cNvPr>
          <p:cNvSpPr txBox="1"/>
          <p:nvPr/>
        </p:nvSpPr>
        <p:spPr>
          <a:xfrm>
            <a:off x="365832" y="1083050"/>
            <a:ext cx="2738266"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cs typeface="Calibri"/>
              </a:rPr>
              <a:t>Client uploads the contract and the template of his choice.</a:t>
            </a:r>
          </a:p>
        </p:txBody>
      </p:sp>
      <p:sp>
        <p:nvSpPr>
          <p:cNvPr id="7" name="Arrow: Right 6">
            <a:extLst>
              <a:ext uri="{FF2B5EF4-FFF2-40B4-BE49-F238E27FC236}">
                <a16:creationId xmlns:a16="http://schemas.microsoft.com/office/drawing/2014/main" id="{52FB44BC-F2DA-803A-A6E8-C2693CDC7C4D}"/>
              </a:ext>
            </a:extLst>
          </p:cNvPr>
          <p:cNvSpPr/>
          <p:nvPr/>
        </p:nvSpPr>
        <p:spPr>
          <a:xfrm>
            <a:off x="3349888" y="1364481"/>
            <a:ext cx="1090246" cy="351692"/>
          </a:xfrm>
          <a:prstGeom prst="rightArrow">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Rounded Corners 7">
            <a:extLst>
              <a:ext uri="{FF2B5EF4-FFF2-40B4-BE49-F238E27FC236}">
                <a16:creationId xmlns:a16="http://schemas.microsoft.com/office/drawing/2014/main" id="{DE8EF0EF-951D-AC08-4C7B-1EEF0144BC59}"/>
              </a:ext>
            </a:extLst>
          </p:cNvPr>
          <p:cNvSpPr/>
          <p:nvPr/>
        </p:nvSpPr>
        <p:spPr>
          <a:xfrm>
            <a:off x="4442573" y="1013336"/>
            <a:ext cx="3235569" cy="1160584"/>
          </a:xfrm>
          <a:prstGeom prst="roundRect">
            <a:avLst/>
          </a:prstGeom>
          <a:ln>
            <a:solidFill>
              <a:schemeClr val="accent1">
                <a:lumMod val="50000"/>
              </a:schemeClr>
            </a:solidFill>
          </a:ln>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dirty="0">
                <a:cs typeface="Calibri"/>
              </a:rPr>
              <a:t>Both the pdfs are then stored in a secure cloud provider "</a:t>
            </a:r>
            <a:r>
              <a:rPr lang="en-US" dirty="0" err="1">
                <a:cs typeface="Calibri"/>
              </a:rPr>
              <a:t>Cloudinary</a:t>
            </a:r>
            <a:r>
              <a:rPr lang="en-US" dirty="0">
                <a:cs typeface="Calibri"/>
              </a:rPr>
              <a:t>" for easy retrieval and storage efficiency.</a:t>
            </a:r>
          </a:p>
        </p:txBody>
      </p:sp>
      <p:sp>
        <p:nvSpPr>
          <p:cNvPr id="10" name="Arrow: Right 9">
            <a:extLst>
              <a:ext uri="{FF2B5EF4-FFF2-40B4-BE49-F238E27FC236}">
                <a16:creationId xmlns:a16="http://schemas.microsoft.com/office/drawing/2014/main" id="{D477F4A9-7E6E-3667-5A72-380F4F12626F}"/>
              </a:ext>
            </a:extLst>
          </p:cNvPr>
          <p:cNvSpPr/>
          <p:nvPr/>
        </p:nvSpPr>
        <p:spPr>
          <a:xfrm>
            <a:off x="7675704" y="1423095"/>
            <a:ext cx="1090246" cy="351692"/>
          </a:xfrm>
          <a:prstGeom prst="rightArrow">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4B857CF5-78EA-FDDB-71ED-2D173DD573EB}"/>
              </a:ext>
            </a:extLst>
          </p:cNvPr>
          <p:cNvSpPr/>
          <p:nvPr/>
        </p:nvSpPr>
        <p:spPr>
          <a:xfrm>
            <a:off x="8768387" y="1013336"/>
            <a:ext cx="3235569" cy="1160584"/>
          </a:xfrm>
          <a:prstGeom prst="roundRect">
            <a:avLst/>
          </a:prstGeom>
          <a:ln>
            <a:solidFill>
              <a:schemeClr val="accent1">
                <a:lumMod val="50000"/>
              </a:schemeClr>
            </a:solidFill>
          </a:ln>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cs typeface="Calibri"/>
              </a:rPr>
              <a:t>Contract and Template are then parsed.</a:t>
            </a:r>
          </a:p>
        </p:txBody>
      </p:sp>
      <p:sp>
        <p:nvSpPr>
          <p:cNvPr id="12" name="Arrow: Right 11">
            <a:extLst>
              <a:ext uri="{FF2B5EF4-FFF2-40B4-BE49-F238E27FC236}">
                <a16:creationId xmlns:a16="http://schemas.microsoft.com/office/drawing/2014/main" id="{4F36EC0E-B192-0776-278E-C302DA1ACF43}"/>
              </a:ext>
            </a:extLst>
          </p:cNvPr>
          <p:cNvSpPr/>
          <p:nvPr/>
        </p:nvSpPr>
        <p:spPr>
          <a:xfrm rot="5400000">
            <a:off x="10032044" y="2360941"/>
            <a:ext cx="726831" cy="339969"/>
          </a:xfrm>
          <a:prstGeom prst="rightArrow">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64C568BD-C9B9-D26E-42FA-AD9D437B4A3B}"/>
              </a:ext>
            </a:extLst>
          </p:cNvPr>
          <p:cNvSpPr/>
          <p:nvPr/>
        </p:nvSpPr>
        <p:spPr>
          <a:xfrm>
            <a:off x="8768386" y="2900751"/>
            <a:ext cx="3235569" cy="1160584"/>
          </a:xfrm>
          <a:prstGeom prst="roundRect">
            <a:avLst/>
          </a:prstGeom>
          <a:ln>
            <a:solidFill>
              <a:schemeClr val="accent1">
                <a:lumMod val="50000"/>
              </a:schemeClr>
            </a:solidFill>
          </a:ln>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cs typeface="Calibri"/>
              </a:rPr>
              <a:t>Extraction of Entities from the Contract.</a:t>
            </a:r>
          </a:p>
        </p:txBody>
      </p:sp>
      <p:sp>
        <p:nvSpPr>
          <p:cNvPr id="14" name="Arrow: Right 13">
            <a:extLst>
              <a:ext uri="{FF2B5EF4-FFF2-40B4-BE49-F238E27FC236}">
                <a16:creationId xmlns:a16="http://schemas.microsoft.com/office/drawing/2014/main" id="{1AB8A87E-5E51-9C18-31DE-48960229ABE0}"/>
              </a:ext>
            </a:extLst>
          </p:cNvPr>
          <p:cNvSpPr/>
          <p:nvPr/>
        </p:nvSpPr>
        <p:spPr>
          <a:xfrm rot="10800000">
            <a:off x="7675704" y="3310511"/>
            <a:ext cx="1090246" cy="351692"/>
          </a:xfrm>
          <a:prstGeom prst="rightArrow">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Rounded Corners 15">
            <a:extLst>
              <a:ext uri="{FF2B5EF4-FFF2-40B4-BE49-F238E27FC236}">
                <a16:creationId xmlns:a16="http://schemas.microsoft.com/office/drawing/2014/main" id="{A1B87275-BB83-4036-19BB-17445E6061E3}"/>
              </a:ext>
            </a:extLst>
          </p:cNvPr>
          <p:cNvSpPr/>
          <p:nvPr/>
        </p:nvSpPr>
        <p:spPr>
          <a:xfrm>
            <a:off x="4442573" y="2900752"/>
            <a:ext cx="3235569" cy="1160584"/>
          </a:xfrm>
          <a:prstGeom prst="roundRect">
            <a:avLst/>
          </a:prstGeom>
          <a:ln>
            <a:solidFill>
              <a:schemeClr val="accent1">
                <a:lumMod val="50000"/>
              </a:schemeClr>
            </a:solidFill>
          </a:ln>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cs typeface="Calibri"/>
              </a:rPr>
              <a:t>Classifying sub-clauses within their clauses correctly for both contract and template.</a:t>
            </a:r>
          </a:p>
        </p:txBody>
      </p:sp>
      <p:sp>
        <p:nvSpPr>
          <p:cNvPr id="17" name="Arrow: Right 16">
            <a:extLst>
              <a:ext uri="{FF2B5EF4-FFF2-40B4-BE49-F238E27FC236}">
                <a16:creationId xmlns:a16="http://schemas.microsoft.com/office/drawing/2014/main" id="{56132B73-4305-5C75-3631-9D5F5D8D80A3}"/>
              </a:ext>
            </a:extLst>
          </p:cNvPr>
          <p:cNvSpPr/>
          <p:nvPr/>
        </p:nvSpPr>
        <p:spPr>
          <a:xfrm rot="10800000">
            <a:off x="3349888" y="3263617"/>
            <a:ext cx="1090246" cy="351692"/>
          </a:xfrm>
          <a:prstGeom prst="rightArrow">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Rounded Corners 17">
            <a:extLst>
              <a:ext uri="{FF2B5EF4-FFF2-40B4-BE49-F238E27FC236}">
                <a16:creationId xmlns:a16="http://schemas.microsoft.com/office/drawing/2014/main" id="{BA01BF29-26C2-9FC7-FEA7-D51E442FF2DC}"/>
              </a:ext>
            </a:extLst>
          </p:cNvPr>
          <p:cNvSpPr/>
          <p:nvPr/>
        </p:nvSpPr>
        <p:spPr>
          <a:xfrm>
            <a:off x="116757" y="2853858"/>
            <a:ext cx="3235569" cy="1160584"/>
          </a:xfrm>
          <a:prstGeom prst="roundRect">
            <a:avLst/>
          </a:prstGeom>
          <a:ln>
            <a:solidFill>
              <a:schemeClr val="accent1">
                <a:lumMod val="50000"/>
              </a:schemeClr>
            </a:solidFill>
          </a:ln>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cs typeface="Calibri"/>
              </a:rPr>
              <a:t>Obtaining Deviations between the contract and the template.</a:t>
            </a:r>
          </a:p>
        </p:txBody>
      </p:sp>
      <p:sp>
        <p:nvSpPr>
          <p:cNvPr id="20" name="Arrow: Right 19">
            <a:extLst>
              <a:ext uri="{FF2B5EF4-FFF2-40B4-BE49-F238E27FC236}">
                <a16:creationId xmlns:a16="http://schemas.microsoft.com/office/drawing/2014/main" id="{811E2546-6E66-3E1A-BFA0-5D21F62A0E07}"/>
              </a:ext>
            </a:extLst>
          </p:cNvPr>
          <p:cNvSpPr/>
          <p:nvPr/>
        </p:nvSpPr>
        <p:spPr>
          <a:xfrm rot="5400000">
            <a:off x="1380412" y="4201463"/>
            <a:ext cx="726831" cy="339969"/>
          </a:xfrm>
          <a:prstGeom prst="rightArrow">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Rounded Corners 21">
            <a:extLst>
              <a:ext uri="{FF2B5EF4-FFF2-40B4-BE49-F238E27FC236}">
                <a16:creationId xmlns:a16="http://schemas.microsoft.com/office/drawing/2014/main" id="{165B5408-F9F9-9EAC-5DF4-F07553242983}"/>
              </a:ext>
            </a:extLst>
          </p:cNvPr>
          <p:cNvSpPr/>
          <p:nvPr/>
        </p:nvSpPr>
        <p:spPr>
          <a:xfrm>
            <a:off x="116756" y="4741272"/>
            <a:ext cx="3235569" cy="1160584"/>
          </a:xfrm>
          <a:prstGeom prst="roundRect">
            <a:avLst/>
          </a:prstGeom>
          <a:ln>
            <a:solidFill>
              <a:schemeClr val="accent1">
                <a:lumMod val="50000"/>
              </a:schemeClr>
            </a:solidFill>
          </a:ln>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cs typeface="Calibri"/>
              </a:rPr>
              <a:t>Highlighting the deviations in the contract and uploading it to </a:t>
            </a:r>
            <a:r>
              <a:rPr lang="en-US" err="1">
                <a:cs typeface="Calibri"/>
              </a:rPr>
              <a:t>Cloudinary</a:t>
            </a:r>
            <a:r>
              <a:rPr lang="en-US">
                <a:cs typeface="Calibri"/>
              </a:rPr>
              <a:t>.</a:t>
            </a:r>
            <a:endParaRPr lang="en-US"/>
          </a:p>
        </p:txBody>
      </p:sp>
      <p:sp>
        <p:nvSpPr>
          <p:cNvPr id="23" name="Arrow: Right 22">
            <a:extLst>
              <a:ext uri="{FF2B5EF4-FFF2-40B4-BE49-F238E27FC236}">
                <a16:creationId xmlns:a16="http://schemas.microsoft.com/office/drawing/2014/main" id="{CD3F8336-6C57-2CDE-7A05-AF4706E373CD}"/>
              </a:ext>
            </a:extLst>
          </p:cNvPr>
          <p:cNvSpPr/>
          <p:nvPr/>
        </p:nvSpPr>
        <p:spPr>
          <a:xfrm>
            <a:off x="3349887" y="5151034"/>
            <a:ext cx="1090246" cy="351692"/>
          </a:xfrm>
          <a:prstGeom prst="rightArrow">
            <a:avLst/>
          </a:prstGeom>
          <a:solidFill>
            <a:schemeClr val="accent1">
              <a:lumMod val="20000"/>
              <a:lumOff val="80000"/>
            </a:schemeClr>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4FE3B9B9-F01D-712B-98A7-2915565270EB}"/>
              </a:ext>
            </a:extLst>
          </p:cNvPr>
          <p:cNvSpPr/>
          <p:nvPr/>
        </p:nvSpPr>
        <p:spPr>
          <a:xfrm>
            <a:off x="4477741" y="4741274"/>
            <a:ext cx="3235569" cy="1160584"/>
          </a:xfrm>
          <a:prstGeom prst="roundRect">
            <a:avLst/>
          </a:prstGeom>
          <a:ln>
            <a:solidFill>
              <a:schemeClr val="accent1">
                <a:lumMod val="50000"/>
              </a:schemeClr>
            </a:solidFill>
          </a:ln>
        </p:spPr>
        <p:style>
          <a:lnRef idx="2">
            <a:schemeClr val="dk1"/>
          </a:lnRef>
          <a:fillRef idx="1">
            <a:schemeClr val="lt1"/>
          </a:fillRef>
          <a:effectRef idx="0">
            <a:schemeClr val="dk1"/>
          </a:effectRef>
          <a:fontRef idx="minor">
            <a:schemeClr val="dk1"/>
          </a:fontRef>
        </p:style>
        <p:txBody>
          <a:bodyPr lIns="91440" tIns="45720" rIns="91440" bIns="45720" rtlCol="0" anchor="ctr"/>
          <a:lstStyle/>
          <a:p>
            <a:pPr algn="ctr"/>
            <a:r>
              <a:rPr lang="en-US">
                <a:cs typeface="Calibri"/>
              </a:rPr>
              <a:t>Summarizing the outputs from every components.</a:t>
            </a:r>
          </a:p>
        </p:txBody>
      </p:sp>
      <p:sp>
        <p:nvSpPr>
          <p:cNvPr id="3" name="Slide Number Placeholder 2">
            <a:extLst>
              <a:ext uri="{FF2B5EF4-FFF2-40B4-BE49-F238E27FC236}">
                <a16:creationId xmlns:a16="http://schemas.microsoft.com/office/drawing/2014/main" id="{658B871B-5ED0-6300-0EEB-33A759E07677}"/>
              </a:ext>
            </a:extLst>
          </p:cNvPr>
          <p:cNvSpPr>
            <a:spLocks noGrp="1"/>
          </p:cNvSpPr>
          <p:nvPr>
            <p:ph type="sldNum" sz="quarter" idx="12"/>
          </p:nvPr>
        </p:nvSpPr>
        <p:spPr/>
        <p:txBody>
          <a:bodyPr/>
          <a:lstStyle/>
          <a:p>
            <a:fld id="{CDF44BE3-F361-44ED-8AA7-EDBEAA402020}" type="slidenum">
              <a:rPr lang="en-US" smtClean="0"/>
              <a:t>11</a:t>
            </a:fld>
            <a:endParaRPr lang="en-US"/>
          </a:p>
        </p:txBody>
      </p:sp>
      <p:sp>
        <p:nvSpPr>
          <p:cNvPr id="2" name="Footer Placeholder 1">
            <a:extLst>
              <a:ext uri="{FF2B5EF4-FFF2-40B4-BE49-F238E27FC236}">
                <a16:creationId xmlns:a16="http://schemas.microsoft.com/office/drawing/2014/main" id="{89627F40-D21A-D9D3-AE1A-2D4D69A06C90}"/>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4135535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EAE2DDA-C151-7536-536D-C6F8246E6C1E}"/>
              </a:ext>
            </a:extLst>
          </p:cNvPr>
          <p:cNvSpPr txBox="1">
            <a:spLocks/>
          </p:cNvSpPr>
          <p:nvPr/>
        </p:nvSpPr>
        <p:spPr>
          <a:xfrm>
            <a:off x="-4689" y="5249"/>
            <a:ext cx="10058400" cy="1450757"/>
          </a:xfrm>
          <a:prstGeom prst="rect">
            <a:avLst/>
          </a:prstGeom>
        </p:spPr>
        <p:txBody>
          <a:bodyPr lIns="91440" tIns="45720" rIns="91440" bIns="45720" anchor="t"/>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dirty="0"/>
              <a:t>Architecture</a:t>
            </a:r>
            <a:endParaRPr lang="en-US" dirty="0"/>
          </a:p>
          <a:p>
            <a:r>
              <a:rPr lang="en-US" b="1" dirty="0"/>
              <a:t>Diagram:</a:t>
            </a:r>
            <a:endParaRPr lang="en-US" dirty="0"/>
          </a:p>
        </p:txBody>
      </p:sp>
      <p:pic>
        <p:nvPicPr>
          <p:cNvPr id="5" name="Content Placeholder 3" descr="A diagram of a software company&#10;&#10;Description automatically generated">
            <a:extLst>
              <a:ext uri="{FF2B5EF4-FFF2-40B4-BE49-F238E27FC236}">
                <a16:creationId xmlns:a16="http://schemas.microsoft.com/office/drawing/2014/main" id="{09F257BB-DC22-E757-1BAE-CC086723B1D3}"/>
              </a:ext>
            </a:extLst>
          </p:cNvPr>
          <p:cNvPicPr>
            <a:picLocks noChangeAspect="1"/>
          </p:cNvPicPr>
          <p:nvPr/>
        </p:nvPicPr>
        <p:blipFill>
          <a:blip r:embed="rId2"/>
          <a:stretch>
            <a:fillRect/>
          </a:stretch>
        </p:blipFill>
        <p:spPr>
          <a:xfrm>
            <a:off x="3444068" y="-5340"/>
            <a:ext cx="7498422" cy="6353907"/>
          </a:xfrm>
          <a:prstGeom prst="rect">
            <a:avLst/>
          </a:prstGeom>
        </p:spPr>
      </p:pic>
      <p:sp>
        <p:nvSpPr>
          <p:cNvPr id="7" name="Slide Number Placeholder 6">
            <a:extLst>
              <a:ext uri="{FF2B5EF4-FFF2-40B4-BE49-F238E27FC236}">
                <a16:creationId xmlns:a16="http://schemas.microsoft.com/office/drawing/2014/main" id="{4C14F4A6-2A2E-80F0-0991-9B9D4C7480F1}"/>
              </a:ext>
            </a:extLst>
          </p:cNvPr>
          <p:cNvSpPr>
            <a:spLocks noGrp="1"/>
          </p:cNvSpPr>
          <p:nvPr>
            <p:ph type="sldNum" sz="quarter" idx="12"/>
          </p:nvPr>
        </p:nvSpPr>
        <p:spPr/>
        <p:txBody>
          <a:bodyPr/>
          <a:lstStyle/>
          <a:p>
            <a:fld id="{CDF44BE3-F361-44ED-8AA7-EDBEAA402020}" type="slidenum">
              <a:rPr lang="en-US" smtClean="0"/>
              <a:t>12</a:t>
            </a:fld>
            <a:endParaRPr lang="en-US"/>
          </a:p>
        </p:txBody>
      </p:sp>
      <p:sp>
        <p:nvSpPr>
          <p:cNvPr id="6" name="Footer Placeholder 5">
            <a:extLst>
              <a:ext uri="{FF2B5EF4-FFF2-40B4-BE49-F238E27FC236}">
                <a16:creationId xmlns:a16="http://schemas.microsoft.com/office/drawing/2014/main" id="{69D47A18-0A7E-19D8-80AE-1174ED7A0413}"/>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16205130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9F944-C0E1-19B0-E50F-CBFD8F7C0683}"/>
              </a:ext>
            </a:extLst>
          </p:cNvPr>
          <p:cNvSpPr>
            <a:spLocks noGrp="1"/>
          </p:cNvSpPr>
          <p:nvPr>
            <p:ph type="title"/>
          </p:nvPr>
        </p:nvSpPr>
        <p:spPr/>
        <p:txBody>
          <a:bodyPr/>
          <a:lstStyle/>
          <a:p>
            <a:r>
              <a:rPr lang="en-US" b="1"/>
              <a:t>Technologies used:</a:t>
            </a:r>
          </a:p>
        </p:txBody>
      </p:sp>
      <p:sp>
        <p:nvSpPr>
          <p:cNvPr id="3" name="Content Placeholder 2">
            <a:extLst>
              <a:ext uri="{FF2B5EF4-FFF2-40B4-BE49-F238E27FC236}">
                <a16:creationId xmlns:a16="http://schemas.microsoft.com/office/drawing/2014/main" id="{70EBF5FB-748B-AD2B-8ED3-7BC02D5CD714}"/>
              </a:ext>
            </a:extLst>
          </p:cNvPr>
          <p:cNvSpPr>
            <a:spLocks noGrp="1"/>
          </p:cNvSpPr>
          <p:nvPr>
            <p:ph idx="1"/>
          </p:nvPr>
        </p:nvSpPr>
        <p:spPr/>
        <p:txBody>
          <a:bodyPr vert="horz" lIns="0" tIns="45720" rIns="0" bIns="45720" rtlCol="0" anchor="t">
            <a:normAutofit/>
          </a:bodyPr>
          <a:lstStyle/>
          <a:p>
            <a:pPr marL="0" indent="0">
              <a:buNone/>
            </a:pPr>
            <a:r>
              <a:rPr lang="en-US" sz="2200" dirty="0"/>
              <a:t>The following technologies are used:</a:t>
            </a:r>
          </a:p>
          <a:p>
            <a:endParaRPr lang="en-US" sz="2200"/>
          </a:p>
          <a:p>
            <a:pPr marL="457200" indent="-457200">
              <a:buFont typeface="+mj-lt"/>
              <a:buAutoNum type="arabicParenR"/>
            </a:pPr>
            <a:r>
              <a:rPr lang="en-US" sz="2200" dirty="0"/>
              <a:t>React – React is used for the frontend part enhancing UI/UX.</a:t>
            </a:r>
            <a:endParaRPr lang="en-US" sz="2200" dirty="0">
              <a:cs typeface="Calibri"/>
            </a:endParaRPr>
          </a:p>
          <a:p>
            <a:pPr marL="457200" indent="-457200">
              <a:buFont typeface="+mj-lt"/>
              <a:buAutoNum type="arabicParenR"/>
            </a:pPr>
            <a:r>
              <a:rPr lang="en-US" sz="2200" dirty="0"/>
              <a:t>NodeJS – NodeJS backend for handling frontend requests and to send requests for </a:t>
            </a:r>
          </a:p>
          <a:p>
            <a:pPr marL="457200" indent="-457200">
              <a:buFont typeface="+mj-lt"/>
              <a:buAutoNum type="arabicParenR"/>
            </a:pPr>
            <a:r>
              <a:rPr lang="en-US" sz="2200" dirty="0"/>
              <a:t>MongoDB – For storing user details and their search histories.</a:t>
            </a:r>
            <a:endParaRPr lang="en-US" sz="2200" dirty="0">
              <a:cs typeface="Calibri"/>
            </a:endParaRPr>
          </a:p>
          <a:p>
            <a:pPr marL="457200" indent="-457200">
              <a:buFont typeface="+mj-lt"/>
              <a:buAutoNum type="arabicParenR"/>
            </a:pPr>
            <a:r>
              <a:rPr lang="en-US" sz="2200" dirty="0"/>
              <a:t>Express – For developing API endpoints </a:t>
            </a:r>
            <a:r>
              <a:rPr lang="en-US" sz="2200" dirty="0" err="1"/>
              <a:t>an</a:t>
            </a:r>
            <a:r>
              <a:rPr lang="en-US" sz="2200" dirty="0"/>
              <a:t> handling  HTTP requests.</a:t>
            </a:r>
            <a:endParaRPr lang="en-US" sz="2200" dirty="0">
              <a:cs typeface="Calibri"/>
            </a:endParaRPr>
          </a:p>
          <a:p>
            <a:pPr marL="457200" indent="-457200">
              <a:buFont typeface="+mj-lt"/>
              <a:buAutoNum type="arabicParenR"/>
            </a:pPr>
            <a:r>
              <a:rPr lang="en-US" sz="2200" dirty="0"/>
              <a:t>Django – For handling requests coming from Node backend for contract validation.</a:t>
            </a:r>
            <a:endParaRPr lang="en-US" sz="2200" dirty="0">
              <a:cs typeface="Calibri"/>
            </a:endParaRPr>
          </a:p>
        </p:txBody>
      </p:sp>
      <p:sp>
        <p:nvSpPr>
          <p:cNvPr id="5" name="Slide Number Placeholder 4">
            <a:extLst>
              <a:ext uri="{FF2B5EF4-FFF2-40B4-BE49-F238E27FC236}">
                <a16:creationId xmlns:a16="http://schemas.microsoft.com/office/drawing/2014/main" id="{CB815220-F16D-DC64-CA7D-CD670631D00A}"/>
              </a:ext>
            </a:extLst>
          </p:cNvPr>
          <p:cNvSpPr>
            <a:spLocks noGrp="1"/>
          </p:cNvSpPr>
          <p:nvPr>
            <p:ph type="sldNum" sz="quarter" idx="12"/>
          </p:nvPr>
        </p:nvSpPr>
        <p:spPr/>
        <p:txBody>
          <a:bodyPr/>
          <a:lstStyle/>
          <a:p>
            <a:fld id="{CDF44BE3-F361-44ED-8AA7-EDBEAA402020}" type="slidenum">
              <a:rPr lang="en-US" smtClean="0"/>
              <a:t>13</a:t>
            </a:fld>
            <a:endParaRPr lang="en-US"/>
          </a:p>
        </p:txBody>
      </p:sp>
      <p:sp>
        <p:nvSpPr>
          <p:cNvPr id="4" name="Footer Placeholder 3">
            <a:extLst>
              <a:ext uri="{FF2B5EF4-FFF2-40B4-BE49-F238E27FC236}">
                <a16:creationId xmlns:a16="http://schemas.microsoft.com/office/drawing/2014/main" id="{219235FB-7900-731A-8781-7AE7A810278E}"/>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31467885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430769-2A24-1F32-3C84-246ACCC0FF2F}"/>
              </a:ext>
            </a:extLst>
          </p:cNvPr>
          <p:cNvSpPr txBox="1">
            <a:spLocks/>
          </p:cNvSpPr>
          <p:nvPr/>
        </p:nvSpPr>
        <p:spPr>
          <a:xfrm>
            <a:off x="1062111" y="1072011"/>
            <a:ext cx="10113617" cy="4641794"/>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457200" indent="-457200">
              <a:buFont typeface="+mj-lt"/>
              <a:buAutoNum type="arabicParenR" startAt="6"/>
            </a:pPr>
            <a:r>
              <a:rPr lang="en-US" sz="2200" dirty="0"/>
              <a:t>Python – Programming language used for making the components.</a:t>
            </a:r>
          </a:p>
          <a:p>
            <a:pPr marL="457200" indent="-457200">
              <a:buFont typeface="+mj-lt"/>
              <a:buAutoNum type="arabicParenR" startAt="6"/>
            </a:pPr>
            <a:r>
              <a:rPr lang="en-US" sz="2200" dirty="0"/>
              <a:t>LLMs – Gemini for generating textual content for comparison and classification.</a:t>
            </a:r>
            <a:endParaRPr lang="en-US" sz="2200" dirty="0">
              <a:cs typeface="Calibri"/>
            </a:endParaRPr>
          </a:p>
          <a:p>
            <a:pPr marL="457200" indent="-457200">
              <a:buFont typeface="+mj-lt"/>
              <a:buAutoNum type="arabicParenR" startAt="6"/>
            </a:pPr>
            <a:r>
              <a:rPr lang="en-US" sz="2200" dirty="0"/>
              <a:t>Flair – NLP Model for extracting entities from the pdf.</a:t>
            </a:r>
            <a:endParaRPr lang="en-US" sz="2200" dirty="0">
              <a:cs typeface="Calibri"/>
            </a:endParaRPr>
          </a:p>
          <a:p>
            <a:pPr marL="457200" indent="-457200">
              <a:buFont typeface="+mj-lt"/>
              <a:buAutoNum type="arabicParenR" startAt="6"/>
            </a:pPr>
            <a:r>
              <a:rPr lang="en-US" sz="2200" dirty="0" err="1"/>
              <a:t>Cloudinary</a:t>
            </a:r>
            <a:r>
              <a:rPr lang="en-US" sz="2200" dirty="0"/>
              <a:t> – For storing user contracts securely.</a:t>
            </a:r>
            <a:endParaRPr lang="en-US" sz="2200" dirty="0">
              <a:cs typeface="Calibri"/>
            </a:endParaRPr>
          </a:p>
          <a:p>
            <a:pPr marL="457200" indent="-457200">
              <a:buFont typeface="+mj-lt"/>
              <a:buAutoNum type="arabicParenR" startAt="6"/>
            </a:pPr>
            <a:r>
              <a:rPr lang="en-US" sz="2200" dirty="0"/>
              <a:t>JWT – Json Web Token for User Authentication and data retrieval.</a:t>
            </a:r>
            <a:endParaRPr lang="en-US" sz="2200" dirty="0">
              <a:cs typeface="Calibri"/>
            </a:endParaRPr>
          </a:p>
          <a:p>
            <a:pPr marL="457200" indent="-457200">
              <a:buFont typeface="Calibri" panose="020F0502020204030204" pitchFamily="34" charset="0"/>
              <a:buAutoNum type="arabicParenR" startAt="6"/>
            </a:pPr>
            <a:r>
              <a:rPr lang="en-US" sz="2200" err="1">
                <a:cs typeface="Calibri"/>
              </a:rPr>
              <a:t>Streamlit</a:t>
            </a:r>
            <a:r>
              <a:rPr lang="en-US" sz="2200" dirty="0">
                <a:cs typeface="Calibri"/>
              </a:rPr>
              <a:t> - For demonstration of individual component workings and overall program.</a:t>
            </a:r>
          </a:p>
          <a:p>
            <a:pPr marL="457200" indent="-457200">
              <a:buAutoNum type="arabicParenR" startAt="6"/>
            </a:pPr>
            <a:r>
              <a:rPr lang="en-US" sz="2200" dirty="0">
                <a:cs typeface="Calibri"/>
              </a:rPr>
              <a:t>Docker - Docker for building Images of Django Backend, NodeJS Backend, React Frontend and main Control </a:t>
            </a:r>
            <a:r>
              <a:rPr lang="en-US" sz="2200" err="1">
                <a:cs typeface="Calibri"/>
              </a:rPr>
              <a:t>FLow</a:t>
            </a:r>
            <a:r>
              <a:rPr lang="en-US" sz="2200" dirty="0">
                <a:cs typeface="Calibri"/>
              </a:rPr>
              <a:t>.</a:t>
            </a:r>
          </a:p>
          <a:p>
            <a:pPr marL="457200" indent="-457200">
              <a:buAutoNum type="arabicParenR" startAt="6"/>
            </a:pPr>
            <a:r>
              <a:rPr lang="en-US" sz="2200" dirty="0"/>
              <a:t>Tailwind – Tailwind CSS for enhancing User Interface and styling of the website.</a:t>
            </a:r>
          </a:p>
          <a:p>
            <a:pPr marL="0" indent="0">
              <a:buNone/>
            </a:pPr>
            <a:endParaRPr lang="en-US" sz="2200">
              <a:cs typeface="Calibri"/>
            </a:endParaRPr>
          </a:p>
          <a:p>
            <a:endParaRPr lang="en-US" sz="2200">
              <a:cs typeface="Calibri"/>
            </a:endParaRPr>
          </a:p>
        </p:txBody>
      </p:sp>
      <p:sp>
        <p:nvSpPr>
          <p:cNvPr id="4" name="Slide Number Placeholder 3">
            <a:extLst>
              <a:ext uri="{FF2B5EF4-FFF2-40B4-BE49-F238E27FC236}">
                <a16:creationId xmlns:a16="http://schemas.microsoft.com/office/drawing/2014/main" id="{21A1B2F5-92DC-BFDF-A290-7A435454C960}"/>
              </a:ext>
            </a:extLst>
          </p:cNvPr>
          <p:cNvSpPr>
            <a:spLocks noGrp="1"/>
          </p:cNvSpPr>
          <p:nvPr>
            <p:ph type="sldNum" sz="quarter" idx="12"/>
          </p:nvPr>
        </p:nvSpPr>
        <p:spPr/>
        <p:txBody>
          <a:bodyPr/>
          <a:lstStyle/>
          <a:p>
            <a:fld id="{CDF44BE3-F361-44ED-8AA7-EDBEAA402020}" type="slidenum">
              <a:rPr lang="en-US" smtClean="0"/>
              <a:t>14</a:t>
            </a:fld>
            <a:endParaRPr lang="en-US"/>
          </a:p>
        </p:txBody>
      </p:sp>
      <p:sp>
        <p:nvSpPr>
          <p:cNvPr id="2" name="Footer Placeholder 1">
            <a:extLst>
              <a:ext uri="{FF2B5EF4-FFF2-40B4-BE49-F238E27FC236}">
                <a16:creationId xmlns:a16="http://schemas.microsoft.com/office/drawing/2014/main" id="{C3BABCD9-000E-22E3-50AC-8FCF0AA1F65D}"/>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959584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2EF1406-BE01-4F63-1A94-0B778508BFA7}"/>
              </a:ext>
            </a:extLst>
          </p:cNvPr>
          <p:cNvSpPr txBox="1">
            <a:spLocks/>
          </p:cNvSpPr>
          <p:nvPr/>
        </p:nvSpPr>
        <p:spPr>
          <a:xfrm>
            <a:off x="2135367" y="-527"/>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b="1"/>
              <a:t>Team members and contributions:</a:t>
            </a:r>
          </a:p>
        </p:txBody>
      </p:sp>
      <p:sp>
        <p:nvSpPr>
          <p:cNvPr id="5" name="Content Placeholder 2">
            <a:extLst>
              <a:ext uri="{FF2B5EF4-FFF2-40B4-BE49-F238E27FC236}">
                <a16:creationId xmlns:a16="http://schemas.microsoft.com/office/drawing/2014/main" id="{6D4C3EEB-6392-9FE0-8905-3B79C2E0CF07}"/>
              </a:ext>
            </a:extLst>
          </p:cNvPr>
          <p:cNvSpPr txBox="1">
            <a:spLocks/>
          </p:cNvSpPr>
          <p:nvPr/>
        </p:nvSpPr>
        <p:spPr>
          <a:xfrm>
            <a:off x="1097280" y="686170"/>
            <a:ext cx="10058400" cy="5757184"/>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en-US" b="1" dirty="0">
                <a:cs typeface="Calibri"/>
              </a:rPr>
              <a:t>1) Ronak </a:t>
            </a:r>
            <a:r>
              <a:rPr lang="en-US" b="1" dirty="0" err="1">
                <a:cs typeface="Calibri"/>
              </a:rPr>
              <a:t>Vekariya</a:t>
            </a:r>
            <a:endParaRPr lang="en-US" b="1" dirty="0">
              <a:cs typeface="Calibri"/>
            </a:endParaRPr>
          </a:p>
          <a:p>
            <a:pPr marL="457200" indent="-457200">
              <a:buFont typeface="Wingdings" panose="020F0502020204030204" pitchFamily="34" charset="0"/>
              <a:buChar char="§"/>
            </a:pPr>
            <a:r>
              <a:rPr lang="en-US" dirty="0">
                <a:cs typeface="Calibri"/>
              </a:rPr>
              <a:t>Collected and Processed Data to create a Dataset for Name Entity Recognition(NER) task.</a:t>
            </a:r>
          </a:p>
          <a:p>
            <a:pPr marL="457200" indent="-457200">
              <a:buFont typeface="Wingdings" panose="020F0502020204030204" pitchFamily="34" charset="0"/>
              <a:buChar char="§"/>
            </a:pPr>
            <a:r>
              <a:rPr lang="en-US" dirty="0">
                <a:cs typeface="Calibri"/>
              </a:rPr>
              <a:t>An </a:t>
            </a:r>
            <a:r>
              <a:rPr lang="en-US" dirty="0">
                <a:solidFill>
                  <a:srgbClr val="404040"/>
                </a:solidFill>
                <a:ea typeface="+mn-lt"/>
                <a:cs typeface="+mn-lt"/>
              </a:rPr>
              <a:t>attempt </a:t>
            </a:r>
            <a:r>
              <a:rPr lang="en-US" dirty="0">
                <a:cs typeface="Calibri"/>
              </a:rPr>
              <a:t>to fine tune the pre-trained model for recognizing business contract entities more </a:t>
            </a:r>
            <a:r>
              <a:rPr lang="en-US" dirty="0">
                <a:solidFill>
                  <a:srgbClr val="404040"/>
                </a:solidFill>
                <a:ea typeface="+mn-lt"/>
                <a:cs typeface="+mn-lt"/>
              </a:rPr>
              <a:t>effectively.</a:t>
            </a:r>
            <a:endParaRPr lang="en-US">
              <a:solidFill>
                <a:srgbClr val="404040"/>
              </a:solidFill>
              <a:ea typeface="+mn-lt"/>
              <a:cs typeface="+mn-lt"/>
            </a:endParaRPr>
          </a:p>
          <a:p>
            <a:pPr marL="457200" indent="-457200">
              <a:buFont typeface="Wingdings" panose="020F0502020204030204" pitchFamily="34" charset="0"/>
              <a:buChar char="§"/>
            </a:pPr>
            <a:r>
              <a:rPr lang="en-US" dirty="0">
                <a:cs typeface="Calibri"/>
              </a:rPr>
              <a:t>Extracted the most probable Clauses from the Template pdf.</a:t>
            </a:r>
          </a:p>
          <a:p>
            <a:pPr marL="457200" indent="-457200">
              <a:buFont typeface="Wingdings" panose="020F0502020204030204" pitchFamily="34" charset="0"/>
              <a:buChar char="§"/>
            </a:pPr>
            <a:r>
              <a:rPr lang="en-US" dirty="0">
                <a:cs typeface="Calibri"/>
              </a:rPr>
              <a:t>Classified contract sub-clauses under the above clauses by </a:t>
            </a:r>
            <a:r>
              <a:rPr lang="en-US" dirty="0" err="1">
                <a:cs typeface="Calibri"/>
              </a:rPr>
              <a:t>Levenshtein</a:t>
            </a:r>
            <a:r>
              <a:rPr lang="en-US" dirty="0">
                <a:cs typeface="Calibri"/>
              </a:rPr>
              <a:t> distance similarity measure.</a:t>
            </a:r>
          </a:p>
          <a:p>
            <a:pPr marL="457200" indent="-457200">
              <a:buFont typeface="Wingdings" panose="020F0502020204030204" pitchFamily="34" charset="0"/>
              <a:buChar char="§"/>
            </a:pPr>
            <a:r>
              <a:rPr lang="en-US" dirty="0">
                <a:cs typeface="Calibri"/>
              </a:rPr>
              <a:t>Compared deviations between the clauses and sub clauses of contract and template.</a:t>
            </a:r>
          </a:p>
          <a:p>
            <a:pPr marL="457200" indent="-457200">
              <a:buFont typeface="Wingdings" panose="020F0502020204030204" pitchFamily="34" charset="0"/>
              <a:buChar char="§"/>
            </a:pPr>
            <a:r>
              <a:rPr lang="en-US" dirty="0">
                <a:cs typeface="Calibri"/>
              </a:rPr>
              <a:t>Created Django endpoint for contract and template fetching from </a:t>
            </a:r>
            <a:r>
              <a:rPr lang="en-US" dirty="0" err="1">
                <a:cs typeface="Calibri"/>
              </a:rPr>
              <a:t>Cloudinary</a:t>
            </a:r>
            <a:r>
              <a:rPr lang="en-US" dirty="0">
                <a:cs typeface="Calibri"/>
              </a:rPr>
              <a:t>, optimizing disk storage.</a:t>
            </a:r>
          </a:p>
          <a:p>
            <a:pPr marL="457200" indent="-457200">
              <a:buFont typeface="Wingdings" panose="020F0502020204030204" pitchFamily="34" charset="0"/>
              <a:buChar char="§"/>
            </a:pPr>
            <a:r>
              <a:rPr lang="en-US" dirty="0">
                <a:cs typeface="Calibri"/>
              </a:rPr>
              <a:t>Handled issue of Bad Request of the </a:t>
            </a:r>
            <a:r>
              <a:rPr lang="en-US" dirty="0" err="1">
                <a:cs typeface="Calibri"/>
              </a:rPr>
              <a:t>HuggingFace</a:t>
            </a:r>
            <a:r>
              <a:rPr lang="en-US" dirty="0">
                <a:cs typeface="Calibri"/>
              </a:rPr>
              <a:t> deployed model, which gave error when the model is not in the memory of </a:t>
            </a:r>
            <a:r>
              <a:rPr lang="en-US" dirty="0" err="1">
                <a:cs typeface="Calibri"/>
              </a:rPr>
              <a:t>HuggingFace</a:t>
            </a:r>
            <a:r>
              <a:rPr lang="en-US" dirty="0">
                <a:cs typeface="Calibri"/>
              </a:rPr>
              <a:t> as it consists of Serverless deployment.</a:t>
            </a:r>
          </a:p>
          <a:p>
            <a:pPr marL="457200" indent="-457200">
              <a:buFont typeface="Wingdings" panose="020F0502020204030204" pitchFamily="34" charset="0"/>
              <a:buChar char="§"/>
            </a:pPr>
            <a:r>
              <a:rPr lang="en-US" dirty="0">
                <a:cs typeface="Calibri"/>
              </a:rPr>
              <a:t>Created </a:t>
            </a:r>
            <a:r>
              <a:rPr lang="en-US" dirty="0" err="1">
                <a:cs typeface="Calibri"/>
              </a:rPr>
              <a:t>Streamlit</a:t>
            </a:r>
            <a:r>
              <a:rPr lang="en-US" dirty="0">
                <a:cs typeface="Calibri"/>
              </a:rPr>
              <a:t> files for the components I created and created corresponding README files for providing essential instructions.</a:t>
            </a:r>
          </a:p>
        </p:txBody>
      </p:sp>
      <p:sp>
        <p:nvSpPr>
          <p:cNvPr id="7" name="Slide Number Placeholder 6">
            <a:extLst>
              <a:ext uri="{FF2B5EF4-FFF2-40B4-BE49-F238E27FC236}">
                <a16:creationId xmlns:a16="http://schemas.microsoft.com/office/drawing/2014/main" id="{8E87BE16-B6CA-922B-3BFF-42E530AB2EA3}"/>
              </a:ext>
            </a:extLst>
          </p:cNvPr>
          <p:cNvSpPr>
            <a:spLocks noGrp="1"/>
          </p:cNvSpPr>
          <p:nvPr>
            <p:ph type="sldNum" sz="quarter" idx="12"/>
          </p:nvPr>
        </p:nvSpPr>
        <p:spPr/>
        <p:txBody>
          <a:bodyPr/>
          <a:lstStyle/>
          <a:p>
            <a:fld id="{CDF44BE3-F361-44ED-8AA7-EDBEAA402020}" type="slidenum">
              <a:rPr lang="en-US" smtClean="0"/>
              <a:t>15</a:t>
            </a:fld>
            <a:endParaRPr lang="en-US"/>
          </a:p>
        </p:txBody>
      </p:sp>
      <p:sp>
        <p:nvSpPr>
          <p:cNvPr id="6" name="Footer Placeholder 5">
            <a:extLst>
              <a:ext uri="{FF2B5EF4-FFF2-40B4-BE49-F238E27FC236}">
                <a16:creationId xmlns:a16="http://schemas.microsoft.com/office/drawing/2014/main" id="{F10E75B3-D292-5EF9-46CF-4417600B87BA}"/>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427458303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352A9-33C7-FF3F-0DAF-9DFAB6F8B1BD}"/>
              </a:ext>
            </a:extLst>
          </p:cNvPr>
          <p:cNvSpPr txBox="1">
            <a:spLocks/>
          </p:cNvSpPr>
          <p:nvPr/>
        </p:nvSpPr>
        <p:spPr>
          <a:xfrm>
            <a:off x="1062111" y="427242"/>
            <a:ext cx="10058400" cy="5689735"/>
          </a:xfrm>
          <a:prstGeom prst="rect">
            <a:avLst/>
          </a:prstGeom>
        </p:spPr>
        <p:txBody>
          <a:bodyPr vert="horz" lIns="0" tIns="45720" rIns="0" bIns="45720" rtlCol="0" anchor="t">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b="1" dirty="0">
                <a:cs typeface="Calibri"/>
              </a:rPr>
              <a:t>2) </a:t>
            </a:r>
            <a:r>
              <a:rPr lang="en-US" b="1" dirty="0" err="1">
                <a:cs typeface="Calibri"/>
              </a:rPr>
              <a:t>Rohanshu</a:t>
            </a:r>
            <a:r>
              <a:rPr lang="en-US" b="1" dirty="0">
                <a:cs typeface="Calibri"/>
              </a:rPr>
              <a:t> Banodha</a:t>
            </a:r>
          </a:p>
          <a:p>
            <a:pPr marL="457200" indent="-457200">
              <a:buFont typeface="Wingdings" panose="020F0502020204030204" pitchFamily="34" charset="0"/>
              <a:buChar char="§"/>
            </a:pPr>
            <a:r>
              <a:rPr lang="en-US" dirty="0">
                <a:cs typeface="Calibri"/>
              </a:rPr>
              <a:t>Created NodeJS backend endpoint for User Authentication and for request to be sent to Django server ensuring CORS policy.</a:t>
            </a:r>
          </a:p>
          <a:p>
            <a:pPr marL="457200" indent="-457200">
              <a:buFont typeface="Wingdings" panose="020F0502020204030204" pitchFamily="34" charset="0"/>
              <a:buChar char="§"/>
            </a:pPr>
            <a:r>
              <a:rPr lang="en-US" dirty="0">
                <a:cs typeface="Calibri"/>
              </a:rPr>
              <a:t>Helped in the designing of React User Interface of the Home page.</a:t>
            </a:r>
          </a:p>
          <a:p>
            <a:pPr marL="457200" indent="-457200">
              <a:buFont typeface="Wingdings" panose="020F0502020204030204" pitchFamily="34" charset="0"/>
              <a:buChar char="§"/>
            </a:pPr>
            <a:r>
              <a:rPr lang="en-US" dirty="0">
                <a:cs typeface="Calibri"/>
              </a:rPr>
              <a:t>Created components such as pdf-parser for retrieval of test and implemented  </a:t>
            </a:r>
            <a:r>
              <a:rPr lang="en-US" dirty="0" err="1">
                <a:cs typeface="Calibri"/>
              </a:rPr>
              <a:t>HuggingFace</a:t>
            </a:r>
            <a:r>
              <a:rPr lang="en-US" dirty="0">
                <a:cs typeface="Calibri"/>
              </a:rPr>
              <a:t> NER model giving the name entity pairs along with their accuracy of prediction.</a:t>
            </a:r>
          </a:p>
          <a:p>
            <a:pPr marL="457200" indent="-457200">
              <a:buFont typeface="Wingdings" panose="020F0502020204030204" pitchFamily="34" charset="0"/>
              <a:buChar char="§"/>
            </a:pPr>
            <a:r>
              <a:rPr lang="en-US" dirty="0">
                <a:cs typeface="Calibri"/>
              </a:rPr>
              <a:t>Developed pdf highlighter module, highlighting the deviations present in the template for users to quickly look up to the deviations present.</a:t>
            </a:r>
          </a:p>
          <a:p>
            <a:pPr marL="457200" indent="-457200">
              <a:buFont typeface="Wingdings" panose="020F0502020204030204" pitchFamily="34" charset="0"/>
              <a:buChar char="§"/>
            </a:pPr>
            <a:r>
              <a:rPr lang="en-US" dirty="0">
                <a:cs typeface="Calibri"/>
              </a:rPr>
              <a:t>Added functionality of </a:t>
            </a:r>
            <a:r>
              <a:rPr lang="en-US" dirty="0" err="1">
                <a:cs typeface="Calibri"/>
              </a:rPr>
              <a:t>Streamlit</a:t>
            </a:r>
            <a:r>
              <a:rPr lang="en-US" dirty="0">
                <a:cs typeface="Calibri"/>
              </a:rPr>
              <a:t> for individual components so that each and every single component can be tested separately and also for the whole contract validation task.</a:t>
            </a:r>
          </a:p>
          <a:p>
            <a:pPr marL="457200" indent="-457200">
              <a:buFont typeface="Wingdings" panose="020F0502020204030204" pitchFamily="34" charset="0"/>
              <a:buChar char="§"/>
            </a:pPr>
            <a:r>
              <a:rPr lang="en-US" dirty="0">
                <a:cs typeface="Calibri"/>
              </a:rPr>
              <a:t>Performed </a:t>
            </a:r>
            <a:r>
              <a:rPr lang="en-US" dirty="0" err="1">
                <a:cs typeface="Calibri"/>
              </a:rPr>
              <a:t>Dockerization</a:t>
            </a:r>
            <a:r>
              <a:rPr lang="en-US" dirty="0">
                <a:cs typeface="Calibri"/>
              </a:rPr>
              <a:t> by creating 4 separate images of Control Flow, Django backend, NodeJS backend and React frontend.</a:t>
            </a:r>
          </a:p>
          <a:p>
            <a:pPr marL="457200" indent="-457200">
              <a:buFont typeface="Wingdings" panose="020F0502020204030204" pitchFamily="34" charset="0"/>
              <a:buChar char="§"/>
            </a:pPr>
            <a:r>
              <a:rPr lang="en-US" dirty="0">
                <a:cs typeface="Calibri"/>
              </a:rPr>
              <a:t>Gathered Data for Training the NER Model as an attempt to fine tune the model.</a:t>
            </a:r>
          </a:p>
          <a:p>
            <a:pPr marL="457200" indent="-457200">
              <a:buFont typeface="Wingdings" panose="020F0502020204030204" pitchFamily="34" charset="0"/>
              <a:buChar char="§"/>
            </a:pPr>
            <a:r>
              <a:rPr lang="en-US" dirty="0">
                <a:cs typeface="Calibri"/>
              </a:rPr>
              <a:t>Debugging of errors </a:t>
            </a:r>
            <a:r>
              <a:rPr lang="en-US" dirty="0" err="1">
                <a:cs typeface="Calibri"/>
              </a:rPr>
              <a:t>occured</a:t>
            </a:r>
            <a:r>
              <a:rPr lang="en-US" dirty="0">
                <a:cs typeface="Calibri"/>
              </a:rPr>
              <a:t> while performing unit tests, integration tests and System tests.</a:t>
            </a:r>
          </a:p>
          <a:p>
            <a:pPr marL="457200" indent="-457200">
              <a:buFont typeface="Wingdings" panose="020F0502020204030204" pitchFamily="34" charset="0"/>
              <a:buChar char="§"/>
            </a:pPr>
            <a:r>
              <a:rPr lang="en-US" dirty="0">
                <a:cs typeface="Calibri"/>
              </a:rPr>
              <a:t>Created of README.md  for providing essential instructions regarding the components.</a:t>
            </a:r>
          </a:p>
          <a:p>
            <a:pPr marL="457200" indent="-457200">
              <a:buFont typeface="Wingdings" panose="020F0502020204030204" pitchFamily="34" charset="0"/>
              <a:buChar char="§"/>
            </a:pPr>
            <a:endParaRPr lang="en-US" dirty="0">
              <a:cs typeface="Calibri"/>
            </a:endParaRPr>
          </a:p>
        </p:txBody>
      </p:sp>
      <p:sp>
        <p:nvSpPr>
          <p:cNvPr id="5" name="Slide Number Placeholder 4">
            <a:extLst>
              <a:ext uri="{FF2B5EF4-FFF2-40B4-BE49-F238E27FC236}">
                <a16:creationId xmlns:a16="http://schemas.microsoft.com/office/drawing/2014/main" id="{12415689-899F-F9CC-4479-54078A6EF890}"/>
              </a:ext>
            </a:extLst>
          </p:cNvPr>
          <p:cNvSpPr>
            <a:spLocks noGrp="1"/>
          </p:cNvSpPr>
          <p:nvPr>
            <p:ph type="sldNum" sz="quarter" idx="12"/>
          </p:nvPr>
        </p:nvSpPr>
        <p:spPr/>
        <p:txBody>
          <a:bodyPr/>
          <a:lstStyle/>
          <a:p>
            <a:fld id="{CDF44BE3-F361-44ED-8AA7-EDBEAA402020}" type="slidenum">
              <a:rPr lang="en-US" smtClean="0"/>
              <a:t>16</a:t>
            </a:fld>
            <a:endParaRPr lang="en-US"/>
          </a:p>
        </p:txBody>
      </p:sp>
      <p:sp>
        <p:nvSpPr>
          <p:cNvPr id="4" name="Footer Placeholder 3">
            <a:extLst>
              <a:ext uri="{FF2B5EF4-FFF2-40B4-BE49-F238E27FC236}">
                <a16:creationId xmlns:a16="http://schemas.microsoft.com/office/drawing/2014/main" id="{F9C115E5-6C4A-717F-8383-25EE49BC3FFE}"/>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29149200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2615C9E-4D94-4C38-2DB5-33E96721F354}"/>
              </a:ext>
            </a:extLst>
          </p:cNvPr>
          <p:cNvSpPr txBox="1">
            <a:spLocks/>
          </p:cNvSpPr>
          <p:nvPr/>
        </p:nvSpPr>
        <p:spPr>
          <a:xfrm>
            <a:off x="1062111" y="427242"/>
            <a:ext cx="10124660" cy="5607503"/>
          </a:xfrm>
          <a:prstGeom prst="rect">
            <a:avLst/>
          </a:prstGeom>
        </p:spPr>
        <p:txBody>
          <a:bodyPr vert="horz" lIns="0" tIns="45720" rIns="0" bIns="4572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b="1" dirty="0">
                <a:cs typeface="Calibri"/>
              </a:rPr>
              <a:t>3) </a:t>
            </a:r>
            <a:r>
              <a:rPr lang="en-US" b="1" dirty="0" err="1">
                <a:cs typeface="Calibri"/>
              </a:rPr>
              <a:t>Navneetkumar</a:t>
            </a:r>
            <a:r>
              <a:rPr lang="en-US" b="1" dirty="0">
                <a:cs typeface="Calibri"/>
              </a:rPr>
              <a:t> Thakor</a:t>
            </a:r>
          </a:p>
          <a:p>
            <a:pPr marL="457200" indent="-457200">
              <a:buFont typeface="Wingdings" panose="020F0502020204030204" pitchFamily="34" charset="0"/>
              <a:buChar char="§"/>
            </a:pPr>
            <a:r>
              <a:rPr lang="en-US" dirty="0">
                <a:cs typeface="Calibri"/>
              </a:rPr>
              <a:t>Created React Frontend for the Project by giving functionalities to select his choice of template to find deviations with. </a:t>
            </a:r>
          </a:p>
          <a:p>
            <a:pPr marL="457200" indent="-457200">
              <a:buFont typeface="Wingdings" panose="020F0502020204030204" pitchFamily="34" charset="0"/>
              <a:buChar char="§"/>
            </a:pPr>
            <a:r>
              <a:rPr lang="en-US" dirty="0">
                <a:cs typeface="Calibri"/>
              </a:rPr>
              <a:t>Used </a:t>
            </a:r>
            <a:r>
              <a:rPr lang="en-US" dirty="0" err="1">
                <a:cs typeface="Calibri"/>
              </a:rPr>
              <a:t>TailwindCSS</a:t>
            </a:r>
            <a:r>
              <a:rPr lang="en-US" dirty="0">
                <a:cs typeface="Calibri"/>
              </a:rPr>
              <a:t> for elegant UI.</a:t>
            </a:r>
          </a:p>
          <a:p>
            <a:pPr marL="457200" indent="-457200">
              <a:buFont typeface="Wingdings" panose="020F0502020204030204" pitchFamily="34" charset="0"/>
              <a:buChar char="§"/>
            </a:pPr>
            <a:r>
              <a:rPr lang="en-US" dirty="0">
                <a:cs typeface="Calibri"/>
              </a:rPr>
              <a:t>Created MongoDB Collections such as User, Templates and User History.</a:t>
            </a:r>
          </a:p>
          <a:p>
            <a:pPr marL="457200" indent="-457200">
              <a:buFont typeface="Wingdings" panose="020F0502020204030204" pitchFamily="34" charset="0"/>
              <a:buChar char="§"/>
            </a:pPr>
            <a:r>
              <a:rPr lang="en-US" dirty="0">
                <a:cs typeface="Calibri"/>
              </a:rPr>
              <a:t>Created NodeJS API endpoints for functionalities such as user authentication and login, storing the results of contract validation and saving their files in their respective MongoDB Documents.</a:t>
            </a:r>
          </a:p>
          <a:p>
            <a:pPr marL="457200" indent="-457200">
              <a:buFont typeface="Wingdings" panose="020F0502020204030204" pitchFamily="34" charset="0"/>
              <a:buChar char="§"/>
            </a:pPr>
            <a:r>
              <a:rPr lang="en-US" dirty="0">
                <a:cs typeface="Calibri"/>
              </a:rPr>
              <a:t>Created Summary module for providing brief summary of whole validation process.</a:t>
            </a:r>
          </a:p>
          <a:p>
            <a:pPr marL="457200" indent="-457200">
              <a:buFont typeface="Wingdings" panose="020F0502020204030204" pitchFamily="34" charset="0"/>
              <a:buChar char="§"/>
            </a:pPr>
            <a:r>
              <a:rPr lang="en-US" dirty="0">
                <a:cs typeface="Calibri"/>
              </a:rPr>
              <a:t>Attempt to train NER Model by helping making dataset.</a:t>
            </a:r>
          </a:p>
          <a:p>
            <a:pPr marL="457200" indent="-457200">
              <a:buFont typeface="Wingdings" panose="020F0502020204030204" pitchFamily="34" charset="0"/>
              <a:buChar char="§"/>
            </a:pPr>
            <a:r>
              <a:rPr lang="en-US" dirty="0">
                <a:cs typeface="Calibri"/>
              </a:rPr>
              <a:t>Created main flow file consisting of all the components classes and integrating them together.</a:t>
            </a:r>
          </a:p>
          <a:p>
            <a:pPr marL="457200" indent="-457200">
              <a:buFont typeface="Wingdings" panose="020F0502020204030204" pitchFamily="34" charset="0"/>
              <a:buChar char="§"/>
            </a:pPr>
            <a:r>
              <a:rPr lang="en-US" dirty="0">
                <a:cs typeface="Calibri"/>
              </a:rPr>
              <a:t>Created Django endpoints for receiving contract and template </a:t>
            </a:r>
            <a:r>
              <a:rPr lang="en-US" dirty="0" err="1">
                <a:cs typeface="Calibri"/>
              </a:rPr>
              <a:t>urls</a:t>
            </a:r>
            <a:r>
              <a:rPr lang="en-US" dirty="0">
                <a:cs typeface="Calibri"/>
              </a:rPr>
              <a:t> and performing the validation task.</a:t>
            </a:r>
          </a:p>
          <a:p>
            <a:pPr marL="457200" indent="-457200">
              <a:buFont typeface="Wingdings" panose="020F0502020204030204" pitchFamily="34" charset="0"/>
              <a:buChar char="§"/>
            </a:pPr>
            <a:r>
              <a:rPr lang="en-US" dirty="0">
                <a:cs typeface="Calibri"/>
              </a:rPr>
              <a:t>Created README.md for NodeJS Backend and React Frontend for providing essential instructions regarding installation of packages and starting the servers.</a:t>
            </a:r>
          </a:p>
          <a:p>
            <a:pPr marL="457200" indent="-457200">
              <a:buFont typeface="Wingdings" panose="020F0502020204030204" pitchFamily="34" charset="0"/>
              <a:buChar char="§"/>
            </a:pPr>
            <a:endParaRPr lang="en-US" dirty="0">
              <a:cs typeface="Calibri"/>
            </a:endParaRPr>
          </a:p>
        </p:txBody>
      </p:sp>
      <p:sp>
        <p:nvSpPr>
          <p:cNvPr id="5" name="Slide Number Placeholder 4">
            <a:extLst>
              <a:ext uri="{FF2B5EF4-FFF2-40B4-BE49-F238E27FC236}">
                <a16:creationId xmlns:a16="http://schemas.microsoft.com/office/drawing/2014/main" id="{D791DEFD-5DE0-B076-C189-A1C6F558F403}"/>
              </a:ext>
            </a:extLst>
          </p:cNvPr>
          <p:cNvSpPr>
            <a:spLocks noGrp="1"/>
          </p:cNvSpPr>
          <p:nvPr>
            <p:ph type="sldNum" sz="quarter" idx="12"/>
          </p:nvPr>
        </p:nvSpPr>
        <p:spPr/>
        <p:txBody>
          <a:bodyPr/>
          <a:lstStyle/>
          <a:p>
            <a:fld id="{CDF44BE3-F361-44ED-8AA7-EDBEAA402020}" type="slidenum">
              <a:rPr lang="en-US" smtClean="0"/>
              <a:t>17</a:t>
            </a:fld>
            <a:endParaRPr lang="en-US"/>
          </a:p>
        </p:txBody>
      </p:sp>
      <p:sp>
        <p:nvSpPr>
          <p:cNvPr id="4" name="Footer Placeholder 3">
            <a:extLst>
              <a:ext uri="{FF2B5EF4-FFF2-40B4-BE49-F238E27FC236}">
                <a16:creationId xmlns:a16="http://schemas.microsoft.com/office/drawing/2014/main" id="{55276B56-255E-75E5-AE9E-E17B9609CFD3}"/>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71710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90B13-33A6-C54A-6FD5-9510233EAE54}"/>
              </a:ext>
            </a:extLst>
          </p:cNvPr>
          <p:cNvSpPr>
            <a:spLocks noGrp="1"/>
          </p:cNvSpPr>
          <p:nvPr>
            <p:ph type="title"/>
          </p:nvPr>
        </p:nvSpPr>
        <p:spPr/>
        <p:txBody>
          <a:bodyPr/>
          <a:lstStyle/>
          <a:p>
            <a:r>
              <a:rPr lang="en-US" b="1"/>
              <a:t>Conclusion:</a:t>
            </a:r>
          </a:p>
        </p:txBody>
      </p:sp>
      <p:sp>
        <p:nvSpPr>
          <p:cNvPr id="3" name="Content Placeholder 2">
            <a:extLst>
              <a:ext uri="{FF2B5EF4-FFF2-40B4-BE49-F238E27FC236}">
                <a16:creationId xmlns:a16="http://schemas.microsoft.com/office/drawing/2014/main" id="{E18AF544-B9AB-B0D4-A822-1B3D9814380E}"/>
              </a:ext>
            </a:extLst>
          </p:cNvPr>
          <p:cNvSpPr>
            <a:spLocks noGrp="1"/>
          </p:cNvSpPr>
          <p:nvPr>
            <p:ph idx="1"/>
          </p:nvPr>
        </p:nvSpPr>
        <p:spPr/>
        <p:txBody>
          <a:bodyPr vert="horz" lIns="0" tIns="45720" rIns="0" bIns="45720" rtlCol="0" anchor="t">
            <a:normAutofit/>
          </a:bodyPr>
          <a:lstStyle/>
          <a:p>
            <a:pPr marL="292100" lvl="1" indent="0">
              <a:buNone/>
            </a:pPr>
            <a:r>
              <a:rPr lang="en-US" sz="2400">
                <a:cs typeface="Calibri"/>
              </a:rPr>
              <a:t> The training program has been a great experience which helped us gain industry level experience and skills. The mentors were supportive and helped us resolve our doubts easily. This training program helped us gain knowledge in new technologies and broaden our knowledge in Natural Language Processing and Docker.</a:t>
            </a:r>
          </a:p>
          <a:p>
            <a:pPr marL="292100" lvl="1" indent="0">
              <a:buNone/>
            </a:pPr>
            <a:endParaRPr lang="en-US" sz="2400">
              <a:cs typeface="Calibri"/>
            </a:endParaRPr>
          </a:p>
          <a:p>
            <a:pPr marL="292100" lvl="1" indent="0">
              <a:buNone/>
            </a:pPr>
            <a:r>
              <a:rPr lang="en-US" sz="2400">
                <a:cs typeface="Calibri"/>
              </a:rPr>
              <a:t> The project title "Business Contract Validation" was a challenging and engaging project and we are thankful to Intel Unnati for providing us this opportunity in gaining industry-level practices.</a:t>
            </a:r>
          </a:p>
        </p:txBody>
      </p:sp>
      <p:sp>
        <p:nvSpPr>
          <p:cNvPr id="11" name="Slide Number Placeholder 10">
            <a:extLst>
              <a:ext uri="{FF2B5EF4-FFF2-40B4-BE49-F238E27FC236}">
                <a16:creationId xmlns:a16="http://schemas.microsoft.com/office/drawing/2014/main" id="{AA39DB57-743D-8E52-DB9E-04A4F0D833BC}"/>
              </a:ext>
            </a:extLst>
          </p:cNvPr>
          <p:cNvSpPr>
            <a:spLocks noGrp="1"/>
          </p:cNvSpPr>
          <p:nvPr>
            <p:ph type="sldNum" sz="quarter" idx="12"/>
          </p:nvPr>
        </p:nvSpPr>
        <p:spPr/>
        <p:txBody>
          <a:bodyPr/>
          <a:lstStyle/>
          <a:p>
            <a:fld id="{CDF44BE3-F361-44ED-8AA7-EDBEAA402020}" type="slidenum">
              <a:rPr lang="en-US" smtClean="0"/>
              <a:t>18</a:t>
            </a:fld>
            <a:endParaRPr lang="en-US"/>
          </a:p>
        </p:txBody>
      </p:sp>
      <p:sp>
        <p:nvSpPr>
          <p:cNvPr id="10" name="Footer Placeholder 9">
            <a:extLst>
              <a:ext uri="{FF2B5EF4-FFF2-40B4-BE49-F238E27FC236}">
                <a16:creationId xmlns:a16="http://schemas.microsoft.com/office/drawing/2014/main" id="{A94292CA-B9CE-F77D-DC4B-5A18CB85543D}"/>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7524100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9CA7820-2A99-495F-B70D-8820B389638F}"/>
              </a:ext>
            </a:extLst>
          </p:cNvPr>
          <p:cNvSpPr>
            <a:spLocks noGrp="1"/>
          </p:cNvSpPr>
          <p:nvPr>
            <p:ph idx="1"/>
          </p:nvPr>
        </p:nvSpPr>
        <p:spPr/>
        <p:txBody>
          <a:bodyPr vert="horz" lIns="0" tIns="45720" rIns="0" bIns="45720" rtlCol="0" anchor="t">
            <a:normAutofit fontScale="92500" lnSpcReduction="20000"/>
          </a:bodyPr>
          <a:lstStyle/>
          <a:p>
            <a:pPr>
              <a:buFont typeface="Arial" panose="020F0502020204030204" pitchFamily="34" charset="0"/>
              <a:buChar char="•"/>
            </a:pPr>
            <a:r>
              <a:rPr lang="en-US" dirty="0">
                <a:cs typeface="Calibri"/>
              </a:rPr>
              <a:t>Note:</a:t>
            </a:r>
            <a:endParaRPr lang="en-US" dirty="0"/>
          </a:p>
          <a:p>
            <a:pPr>
              <a:buFont typeface="Arial" panose="020F0502020204030204" pitchFamily="34" charset="0"/>
              <a:buChar char="•"/>
            </a:pPr>
            <a:r>
              <a:rPr lang="en-US" dirty="0">
                <a:cs typeface="Calibri"/>
              </a:rPr>
              <a:t>All the codes (final merge) for this project is available in the following </a:t>
            </a:r>
            <a:r>
              <a:rPr lang="en-US" dirty="0" err="1">
                <a:cs typeface="Calibri"/>
              </a:rPr>
              <a:t>Github</a:t>
            </a:r>
            <a:r>
              <a:rPr lang="en-US" dirty="0">
                <a:cs typeface="Calibri"/>
              </a:rPr>
              <a:t> repository:</a:t>
            </a:r>
          </a:p>
          <a:p>
            <a:pPr>
              <a:buFont typeface="Arial" panose="020F0502020204030204" pitchFamily="34" charset="0"/>
              <a:buChar char="•"/>
            </a:pPr>
            <a:r>
              <a:rPr lang="en-US" dirty="0">
                <a:solidFill>
                  <a:schemeClr val="accent1">
                    <a:lumMod val="50000"/>
                  </a:schemeClr>
                </a:solidFill>
                <a:cs typeface="Calibri"/>
                <a:hlinkClick r:id="rId2">
                  <a:extLst>
                    <a:ext uri="{A12FA001-AC4F-418D-AE19-62706E023703}">
                      <ahyp:hlinkClr xmlns:ahyp="http://schemas.microsoft.com/office/drawing/2018/hyperlinkcolor" val="tx"/>
                    </a:ext>
                  </a:extLst>
                </a:hlinkClick>
              </a:rPr>
              <a:t>https://github.com/navneetthakor/Business-contract-validation</a:t>
            </a:r>
            <a:endParaRPr lang="en-US" dirty="0">
              <a:solidFill>
                <a:schemeClr val="accent1">
                  <a:lumMod val="50000"/>
                </a:schemeClr>
              </a:solidFill>
              <a:cs typeface="Calibri"/>
            </a:endParaRPr>
          </a:p>
          <a:p>
            <a:pPr marL="0" indent="0">
              <a:buNone/>
            </a:pPr>
            <a:endParaRPr lang="en-US" dirty="0">
              <a:cs typeface="Calibri"/>
            </a:endParaRPr>
          </a:p>
          <a:p>
            <a:pPr marL="0" indent="0">
              <a:buNone/>
            </a:pPr>
            <a:endParaRPr lang="en-US" dirty="0">
              <a:cs typeface="Calibri"/>
            </a:endParaRPr>
          </a:p>
          <a:p>
            <a:pPr>
              <a:buFont typeface="Arial" panose="020F0502020204030204" pitchFamily="34" charset="0"/>
              <a:buChar char="•"/>
            </a:pPr>
            <a:r>
              <a:rPr lang="en-US" dirty="0">
                <a:cs typeface="Calibri"/>
              </a:rPr>
              <a:t> To validate the contributions of individuals in the team, one can validate it by viewing the contributions in the </a:t>
            </a:r>
            <a:r>
              <a:rPr lang="en-US" dirty="0" err="1">
                <a:cs typeface="Calibri"/>
              </a:rPr>
              <a:t>folllowing</a:t>
            </a:r>
            <a:r>
              <a:rPr lang="en-US" dirty="0">
                <a:cs typeface="Calibri"/>
              </a:rPr>
              <a:t> </a:t>
            </a:r>
            <a:r>
              <a:rPr lang="en-US" dirty="0" err="1">
                <a:cs typeface="Calibri"/>
              </a:rPr>
              <a:t>github</a:t>
            </a:r>
            <a:r>
              <a:rPr lang="en-US" dirty="0">
                <a:cs typeface="Calibri"/>
              </a:rPr>
              <a:t> repositories as the work was first done separately to avoid conflicts.</a:t>
            </a:r>
          </a:p>
          <a:p>
            <a:pPr>
              <a:buFont typeface="Arial" panose="020F0502020204030204" pitchFamily="34" charset="0"/>
              <a:buChar char="•"/>
            </a:pPr>
            <a:r>
              <a:rPr lang="en-US" dirty="0">
                <a:cs typeface="Calibri"/>
              </a:rPr>
              <a:t>Link1 </a:t>
            </a:r>
            <a:r>
              <a:rPr lang="en-US" dirty="0">
                <a:solidFill>
                  <a:schemeClr val="accent1">
                    <a:lumMod val="50000"/>
                  </a:schemeClr>
                </a:solidFill>
                <a:cs typeface="Calibri"/>
                <a:hlinkClick r:id="rId3">
                  <a:extLst>
                    <a:ext uri="{A12FA001-AC4F-418D-AE19-62706E023703}">
                      <ahyp:hlinkClr xmlns:ahyp="http://schemas.microsoft.com/office/drawing/2018/hyperlinkcolor" val="tx"/>
                    </a:ext>
                  </a:extLst>
                </a:hlinkClick>
              </a:rPr>
              <a:t>https://github.com/navneetthakor/bcv-django-backend</a:t>
            </a:r>
            <a:endParaRPr lang="en-US" dirty="0">
              <a:solidFill>
                <a:schemeClr val="accent1">
                  <a:lumMod val="50000"/>
                </a:schemeClr>
              </a:solidFill>
              <a:cs typeface="Calibri"/>
            </a:endParaRPr>
          </a:p>
          <a:p>
            <a:pPr>
              <a:buFont typeface="Arial" panose="020F0502020204030204" pitchFamily="34" charset="0"/>
              <a:buChar char="•"/>
            </a:pPr>
            <a:r>
              <a:rPr lang="en-US" dirty="0">
                <a:cs typeface="Calibri"/>
              </a:rPr>
              <a:t>Link2 </a:t>
            </a:r>
            <a:r>
              <a:rPr lang="en-US" dirty="0">
                <a:solidFill>
                  <a:schemeClr val="accent1">
                    <a:lumMod val="50000"/>
                  </a:schemeClr>
                </a:solidFill>
                <a:cs typeface="Calibri"/>
                <a:hlinkClick r:id="rId4">
                  <a:extLst>
                    <a:ext uri="{A12FA001-AC4F-418D-AE19-62706E023703}">
                      <ahyp:hlinkClr xmlns:ahyp="http://schemas.microsoft.com/office/drawing/2018/hyperlinkcolor" val="tx"/>
                    </a:ext>
                  </a:extLst>
                </a:hlinkClick>
              </a:rPr>
              <a:t>https://github.com/navneetthakor/bcv-node-backend</a:t>
            </a:r>
            <a:endParaRPr lang="en-US" dirty="0">
              <a:solidFill>
                <a:schemeClr val="accent1">
                  <a:lumMod val="50000"/>
                </a:schemeClr>
              </a:solidFill>
              <a:cs typeface="Calibri"/>
            </a:endParaRPr>
          </a:p>
          <a:p>
            <a:pPr>
              <a:buFont typeface="Arial" panose="020F0502020204030204" pitchFamily="34" charset="0"/>
              <a:buChar char="•"/>
            </a:pPr>
            <a:r>
              <a:rPr lang="en-US" dirty="0">
                <a:cs typeface="Calibri"/>
              </a:rPr>
              <a:t>Link3 </a:t>
            </a:r>
            <a:r>
              <a:rPr lang="en-US" dirty="0">
                <a:solidFill>
                  <a:schemeClr val="accent1">
                    <a:lumMod val="50000"/>
                  </a:schemeClr>
                </a:solidFill>
                <a:cs typeface="Calibri"/>
                <a:hlinkClick r:id="rId5">
                  <a:extLst>
                    <a:ext uri="{A12FA001-AC4F-418D-AE19-62706E023703}">
                      <ahyp:hlinkClr xmlns:ahyp="http://schemas.microsoft.com/office/drawing/2018/hyperlinkcolor" val="tx"/>
                    </a:ext>
                  </a:extLst>
                </a:hlinkClick>
              </a:rPr>
              <a:t>https://github.com/navneetthakor/bcv-frontend-new</a:t>
            </a:r>
            <a:endParaRPr lang="en-US" dirty="0">
              <a:solidFill>
                <a:schemeClr val="accent1">
                  <a:lumMod val="50000"/>
                </a:schemeClr>
              </a:solidFill>
              <a:cs typeface="Calibri"/>
            </a:endParaRPr>
          </a:p>
          <a:p>
            <a:pPr marL="0" indent="0">
              <a:buNone/>
            </a:pPr>
            <a:endParaRPr lang="en-US" dirty="0">
              <a:cs typeface="Calibri"/>
            </a:endParaRPr>
          </a:p>
          <a:p>
            <a:pPr>
              <a:buFont typeface="Arial" panose="020F0502020204030204" pitchFamily="34" charset="0"/>
              <a:buChar char="•"/>
            </a:pPr>
            <a:endParaRPr lang="en-US" dirty="0">
              <a:cs typeface="Calibri"/>
            </a:endParaRPr>
          </a:p>
          <a:p>
            <a:pPr marL="457200" indent="-457200">
              <a:buFont typeface="Arial" panose="020F0502020204030204" pitchFamily="34" charset="0"/>
              <a:buChar char="•"/>
            </a:pPr>
            <a:endParaRPr lang="en-US" dirty="0">
              <a:cs typeface="Calibri"/>
            </a:endParaRPr>
          </a:p>
        </p:txBody>
      </p:sp>
      <p:sp>
        <p:nvSpPr>
          <p:cNvPr id="5" name="Slide Number Placeholder 4">
            <a:extLst>
              <a:ext uri="{FF2B5EF4-FFF2-40B4-BE49-F238E27FC236}">
                <a16:creationId xmlns:a16="http://schemas.microsoft.com/office/drawing/2014/main" id="{5F4E270A-3FB9-15A9-6875-1EC530E82960}"/>
              </a:ext>
            </a:extLst>
          </p:cNvPr>
          <p:cNvSpPr>
            <a:spLocks noGrp="1"/>
          </p:cNvSpPr>
          <p:nvPr>
            <p:ph type="sldNum" sz="quarter" idx="12"/>
          </p:nvPr>
        </p:nvSpPr>
        <p:spPr/>
        <p:txBody>
          <a:bodyPr/>
          <a:lstStyle/>
          <a:p>
            <a:fld id="{CDF44BE3-F361-44ED-8AA7-EDBEAA402020}" type="slidenum">
              <a:rPr lang="en-US" smtClean="0"/>
              <a:t>19</a:t>
            </a:fld>
            <a:endParaRPr lang="en-US"/>
          </a:p>
        </p:txBody>
      </p:sp>
      <p:sp>
        <p:nvSpPr>
          <p:cNvPr id="4" name="Footer Placeholder 3">
            <a:extLst>
              <a:ext uri="{FF2B5EF4-FFF2-40B4-BE49-F238E27FC236}">
                <a16:creationId xmlns:a16="http://schemas.microsoft.com/office/drawing/2014/main" id="{0DB6A07D-6E11-0607-94DC-F7D5A0F2E3E6}"/>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224139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B327974F-422E-DFC2-3FCF-037B01C28C7C}"/>
              </a:ext>
            </a:extLst>
          </p:cNvPr>
          <p:cNvGraphicFramePr>
            <a:graphicFrameLocks noGrp="1"/>
          </p:cNvGraphicFramePr>
          <p:nvPr>
            <p:extLst>
              <p:ext uri="{D42A27DB-BD31-4B8C-83A1-F6EECF244321}">
                <p14:modId xmlns:p14="http://schemas.microsoft.com/office/powerpoint/2010/main" val="2432996824"/>
              </p:ext>
            </p:extLst>
          </p:nvPr>
        </p:nvGraphicFramePr>
        <p:xfrm>
          <a:off x="717826" y="1137478"/>
          <a:ext cx="10869122" cy="4866436"/>
        </p:xfrm>
        <a:graphic>
          <a:graphicData uri="http://schemas.openxmlformats.org/drawingml/2006/table">
            <a:tbl>
              <a:tblPr firstRow="1" bandRow="1">
                <a:tableStyleId>{5C22544A-7EE6-4342-B048-85BDC9FD1C3A}</a:tableStyleId>
              </a:tblPr>
              <a:tblGrid>
                <a:gridCol w="2270124">
                  <a:extLst>
                    <a:ext uri="{9D8B030D-6E8A-4147-A177-3AD203B41FA5}">
                      <a16:colId xmlns:a16="http://schemas.microsoft.com/office/drawing/2014/main" val="1667128795"/>
                    </a:ext>
                  </a:extLst>
                </a:gridCol>
                <a:gridCol w="4975957">
                  <a:extLst>
                    <a:ext uri="{9D8B030D-6E8A-4147-A177-3AD203B41FA5}">
                      <a16:colId xmlns:a16="http://schemas.microsoft.com/office/drawing/2014/main" val="3460661549"/>
                    </a:ext>
                  </a:extLst>
                </a:gridCol>
                <a:gridCol w="3623041">
                  <a:extLst>
                    <a:ext uri="{9D8B030D-6E8A-4147-A177-3AD203B41FA5}">
                      <a16:colId xmlns:a16="http://schemas.microsoft.com/office/drawing/2014/main" val="3083703250"/>
                    </a:ext>
                  </a:extLst>
                </a:gridCol>
              </a:tblGrid>
              <a:tr h="415591">
                <a:tc>
                  <a:txBody>
                    <a:bodyPr/>
                    <a:lstStyle/>
                    <a:p>
                      <a:r>
                        <a:rPr lang="en-US" dirty="0"/>
                        <a:t>Sr. No.</a:t>
                      </a:r>
                    </a:p>
                  </a:txBody>
                  <a:tcPr/>
                </a:tc>
                <a:tc>
                  <a:txBody>
                    <a:bodyPr/>
                    <a:lstStyle/>
                    <a:p>
                      <a:r>
                        <a:rPr lang="en-US" dirty="0"/>
                        <a:t>Content</a:t>
                      </a:r>
                    </a:p>
                  </a:txBody>
                  <a:tcPr/>
                </a:tc>
                <a:tc>
                  <a:txBody>
                    <a:bodyPr/>
                    <a:lstStyle/>
                    <a:p>
                      <a:r>
                        <a:rPr lang="en-US" dirty="0"/>
                        <a:t>Page no.</a:t>
                      </a:r>
                    </a:p>
                  </a:txBody>
                  <a:tcPr/>
                </a:tc>
                <a:extLst>
                  <a:ext uri="{0D108BD9-81ED-4DB2-BD59-A6C34878D82A}">
                    <a16:rowId xmlns:a16="http://schemas.microsoft.com/office/drawing/2014/main" val="1952609200"/>
                  </a:ext>
                </a:extLst>
              </a:tr>
              <a:tr h="415591">
                <a:tc>
                  <a:txBody>
                    <a:bodyPr/>
                    <a:lstStyle/>
                    <a:p>
                      <a:r>
                        <a:rPr lang="en-US" dirty="0"/>
                        <a:t>1</a:t>
                      </a:r>
                    </a:p>
                  </a:txBody>
                  <a:tcPr/>
                </a:tc>
                <a:tc>
                  <a:txBody>
                    <a:bodyPr/>
                    <a:lstStyle/>
                    <a:p>
                      <a:r>
                        <a:rPr lang="en-US" dirty="0"/>
                        <a:t>Problem Statement</a:t>
                      </a:r>
                    </a:p>
                  </a:txBody>
                  <a:tcPr/>
                </a:tc>
                <a:tc>
                  <a:txBody>
                    <a:bodyPr/>
                    <a:lstStyle/>
                    <a:p>
                      <a:r>
                        <a:rPr lang="en-US" dirty="0"/>
                        <a:t>3</a:t>
                      </a:r>
                    </a:p>
                  </a:txBody>
                  <a:tcPr/>
                </a:tc>
                <a:extLst>
                  <a:ext uri="{0D108BD9-81ED-4DB2-BD59-A6C34878D82A}">
                    <a16:rowId xmlns:a16="http://schemas.microsoft.com/office/drawing/2014/main" val="4175994106"/>
                  </a:ext>
                </a:extLst>
              </a:tr>
              <a:tr h="415591">
                <a:tc>
                  <a:txBody>
                    <a:bodyPr/>
                    <a:lstStyle/>
                    <a:p>
                      <a:r>
                        <a:rPr lang="en-US" dirty="0"/>
                        <a:t>2</a:t>
                      </a:r>
                    </a:p>
                  </a:txBody>
                  <a:tcPr/>
                </a:tc>
                <a:tc>
                  <a:txBody>
                    <a:bodyPr/>
                    <a:lstStyle/>
                    <a:p>
                      <a:r>
                        <a:rPr lang="en-US" dirty="0"/>
                        <a:t>Idea (Solution)</a:t>
                      </a:r>
                    </a:p>
                  </a:txBody>
                  <a:tcPr/>
                </a:tc>
                <a:tc>
                  <a:txBody>
                    <a:bodyPr/>
                    <a:lstStyle/>
                    <a:p>
                      <a:r>
                        <a:rPr lang="en-US" dirty="0"/>
                        <a:t>4</a:t>
                      </a:r>
                    </a:p>
                  </a:txBody>
                  <a:tcPr/>
                </a:tc>
                <a:extLst>
                  <a:ext uri="{0D108BD9-81ED-4DB2-BD59-A6C34878D82A}">
                    <a16:rowId xmlns:a16="http://schemas.microsoft.com/office/drawing/2014/main" val="1638695139"/>
                  </a:ext>
                </a:extLst>
              </a:tr>
              <a:tr h="415591">
                <a:tc>
                  <a:txBody>
                    <a:bodyPr/>
                    <a:lstStyle/>
                    <a:p>
                      <a:r>
                        <a:rPr lang="en-US" dirty="0"/>
                        <a:t>3</a:t>
                      </a:r>
                    </a:p>
                  </a:txBody>
                  <a:tcPr/>
                </a:tc>
                <a:tc>
                  <a:txBody>
                    <a:bodyPr/>
                    <a:lstStyle/>
                    <a:p>
                      <a:r>
                        <a:rPr lang="en-US" dirty="0"/>
                        <a:t>Video</a:t>
                      </a:r>
                    </a:p>
                  </a:txBody>
                  <a:tcPr/>
                </a:tc>
                <a:tc>
                  <a:txBody>
                    <a:bodyPr/>
                    <a:lstStyle/>
                    <a:p>
                      <a:r>
                        <a:rPr lang="en-US" dirty="0"/>
                        <a:t>7</a:t>
                      </a:r>
                    </a:p>
                  </a:txBody>
                  <a:tcPr/>
                </a:tc>
                <a:extLst>
                  <a:ext uri="{0D108BD9-81ED-4DB2-BD59-A6C34878D82A}">
                    <a16:rowId xmlns:a16="http://schemas.microsoft.com/office/drawing/2014/main" val="2646462332"/>
                  </a:ext>
                </a:extLst>
              </a:tr>
              <a:tr h="415591">
                <a:tc>
                  <a:txBody>
                    <a:bodyPr/>
                    <a:lstStyle/>
                    <a:p>
                      <a:r>
                        <a:rPr lang="en-US" dirty="0"/>
                        <a:t>4</a:t>
                      </a:r>
                    </a:p>
                  </a:txBody>
                  <a:tcPr/>
                </a:tc>
                <a:tc>
                  <a:txBody>
                    <a:bodyPr/>
                    <a:lstStyle/>
                    <a:p>
                      <a:r>
                        <a:rPr lang="en-US" dirty="0"/>
                        <a:t>Features offered</a:t>
                      </a:r>
                    </a:p>
                  </a:txBody>
                  <a:tcPr/>
                </a:tc>
                <a:tc>
                  <a:txBody>
                    <a:bodyPr/>
                    <a:lstStyle/>
                    <a:p>
                      <a:r>
                        <a:rPr lang="en-US" dirty="0"/>
                        <a:t>8</a:t>
                      </a:r>
                    </a:p>
                  </a:txBody>
                  <a:tcPr/>
                </a:tc>
                <a:extLst>
                  <a:ext uri="{0D108BD9-81ED-4DB2-BD59-A6C34878D82A}">
                    <a16:rowId xmlns:a16="http://schemas.microsoft.com/office/drawing/2014/main" val="1018958510"/>
                  </a:ext>
                </a:extLst>
              </a:tr>
              <a:tr h="415591">
                <a:tc>
                  <a:txBody>
                    <a:bodyPr/>
                    <a:lstStyle/>
                    <a:p>
                      <a:r>
                        <a:rPr lang="en-US" dirty="0"/>
                        <a:t>5</a:t>
                      </a:r>
                    </a:p>
                  </a:txBody>
                  <a:tcPr/>
                </a:tc>
                <a:tc>
                  <a:txBody>
                    <a:bodyPr/>
                    <a:lstStyle/>
                    <a:p>
                      <a:r>
                        <a:rPr lang="en-US" dirty="0"/>
                        <a:t>Process Flow</a:t>
                      </a:r>
                    </a:p>
                  </a:txBody>
                  <a:tcPr/>
                </a:tc>
                <a:tc>
                  <a:txBody>
                    <a:bodyPr/>
                    <a:lstStyle/>
                    <a:p>
                      <a:r>
                        <a:rPr lang="en-US" dirty="0"/>
                        <a:t>11</a:t>
                      </a:r>
                    </a:p>
                  </a:txBody>
                  <a:tcPr/>
                </a:tc>
                <a:extLst>
                  <a:ext uri="{0D108BD9-81ED-4DB2-BD59-A6C34878D82A}">
                    <a16:rowId xmlns:a16="http://schemas.microsoft.com/office/drawing/2014/main" val="850221328"/>
                  </a:ext>
                </a:extLst>
              </a:tr>
              <a:tr h="415591">
                <a:tc>
                  <a:txBody>
                    <a:bodyPr/>
                    <a:lstStyle/>
                    <a:p>
                      <a:r>
                        <a:rPr lang="en-US" dirty="0"/>
                        <a:t>6</a:t>
                      </a:r>
                    </a:p>
                  </a:txBody>
                  <a:tcPr/>
                </a:tc>
                <a:tc>
                  <a:txBody>
                    <a:bodyPr/>
                    <a:lstStyle/>
                    <a:p>
                      <a:r>
                        <a:rPr lang="en-US" dirty="0"/>
                        <a:t>Architecture Diagram</a:t>
                      </a:r>
                    </a:p>
                  </a:txBody>
                  <a:tcPr/>
                </a:tc>
                <a:tc>
                  <a:txBody>
                    <a:bodyPr/>
                    <a:lstStyle/>
                    <a:p>
                      <a:r>
                        <a:rPr lang="en-US" dirty="0"/>
                        <a:t>12</a:t>
                      </a:r>
                    </a:p>
                  </a:txBody>
                  <a:tcPr/>
                </a:tc>
                <a:extLst>
                  <a:ext uri="{0D108BD9-81ED-4DB2-BD59-A6C34878D82A}">
                    <a16:rowId xmlns:a16="http://schemas.microsoft.com/office/drawing/2014/main" val="262158881"/>
                  </a:ext>
                </a:extLst>
              </a:tr>
              <a:tr h="415591">
                <a:tc>
                  <a:txBody>
                    <a:bodyPr/>
                    <a:lstStyle/>
                    <a:p>
                      <a:r>
                        <a:rPr lang="en-US" dirty="0"/>
                        <a:t>7</a:t>
                      </a:r>
                    </a:p>
                  </a:txBody>
                  <a:tcPr/>
                </a:tc>
                <a:tc>
                  <a:txBody>
                    <a:bodyPr/>
                    <a:lstStyle/>
                    <a:p>
                      <a:r>
                        <a:rPr lang="en-US" dirty="0"/>
                        <a:t>Technologies used</a:t>
                      </a:r>
                    </a:p>
                  </a:txBody>
                  <a:tcPr/>
                </a:tc>
                <a:tc>
                  <a:txBody>
                    <a:bodyPr/>
                    <a:lstStyle/>
                    <a:p>
                      <a:r>
                        <a:rPr lang="en-US" dirty="0"/>
                        <a:t>13</a:t>
                      </a:r>
                    </a:p>
                  </a:txBody>
                  <a:tcPr/>
                </a:tc>
                <a:extLst>
                  <a:ext uri="{0D108BD9-81ED-4DB2-BD59-A6C34878D82A}">
                    <a16:rowId xmlns:a16="http://schemas.microsoft.com/office/drawing/2014/main" val="1907694509"/>
                  </a:ext>
                </a:extLst>
              </a:tr>
              <a:tr h="710526">
                <a:tc>
                  <a:txBody>
                    <a:bodyPr/>
                    <a:lstStyle/>
                    <a:p>
                      <a:pPr lvl="0">
                        <a:buNone/>
                      </a:pPr>
                      <a:r>
                        <a:rPr lang="en-US" dirty="0"/>
                        <a:t>8</a:t>
                      </a:r>
                    </a:p>
                  </a:txBody>
                  <a:tcPr/>
                </a:tc>
                <a:tc>
                  <a:txBody>
                    <a:bodyPr/>
                    <a:lstStyle/>
                    <a:p>
                      <a:pPr lvl="0">
                        <a:buNone/>
                      </a:pPr>
                      <a:r>
                        <a:rPr lang="en-US" dirty="0"/>
                        <a:t>Team members and contributions</a:t>
                      </a:r>
                    </a:p>
                  </a:txBody>
                  <a:tcPr/>
                </a:tc>
                <a:tc>
                  <a:txBody>
                    <a:bodyPr/>
                    <a:lstStyle/>
                    <a:p>
                      <a:pPr lvl="0">
                        <a:buNone/>
                      </a:pPr>
                      <a:r>
                        <a:rPr lang="en-US" dirty="0"/>
                        <a:t>15</a:t>
                      </a:r>
                    </a:p>
                  </a:txBody>
                  <a:tcPr/>
                </a:tc>
                <a:extLst>
                  <a:ext uri="{0D108BD9-81ED-4DB2-BD59-A6C34878D82A}">
                    <a16:rowId xmlns:a16="http://schemas.microsoft.com/office/drawing/2014/main" val="2736064266"/>
                  </a:ext>
                </a:extLst>
              </a:tr>
              <a:tr h="415591">
                <a:tc>
                  <a:txBody>
                    <a:bodyPr/>
                    <a:lstStyle/>
                    <a:p>
                      <a:pPr lvl="0">
                        <a:buNone/>
                      </a:pPr>
                      <a:r>
                        <a:rPr lang="en-US" dirty="0"/>
                        <a:t>9</a:t>
                      </a:r>
                    </a:p>
                  </a:txBody>
                  <a:tcPr/>
                </a:tc>
                <a:tc>
                  <a:txBody>
                    <a:bodyPr/>
                    <a:lstStyle/>
                    <a:p>
                      <a:pPr lvl="0">
                        <a:buNone/>
                      </a:pPr>
                      <a:r>
                        <a:rPr lang="en-US" dirty="0"/>
                        <a:t>Conclusion</a:t>
                      </a:r>
                    </a:p>
                  </a:txBody>
                  <a:tcPr/>
                </a:tc>
                <a:tc>
                  <a:txBody>
                    <a:bodyPr/>
                    <a:lstStyle/>
                    <a:p>
                      <a:pPr lvl="0">
                        <a:buNone/>
                      </a:pPr>
                      <a:r>
                        <a:rPr lang="en-US" dirty="0"/>
                        <a:t>18</a:t>
                      </a:r>
                    </a:p>
                  </a:txBody>
                  <a:tcPr/>
                </a:tc>
                <a:extLst>
                  <a:ext uri="{0D108BD9-81ED-4DB2-BD59-A6C34878D82A}">
                    <a16:rowId xmlns:a16="http://schemas.microsoft.com/office/drawing/2014/main" val="3717688656"/>
                  </a:ext>
                </a:extLst>
              </a:tr>
              <a:tr h="415591">
                <a:tc>
                  <a:txBody>
                    <a:bodyPr/>
                    <a:lstStyle/>
                    <a:p>
                      <a:pPr lvl="0">
                        <a:buNone/>
                      </a:pPr>
                      <a:r>
                        <a:rPr lang="en-US" dirty="0"/>
                        <a:t>10</a:t>
                      </a:r>
                    </a:p>
                  </a:txBody>
                  <a:tcPr/>
                </a:tc>
                <a:tc>
                  <a:txBody>
                    <a:bodyPr/>
                    <a:lstStyle/>
                    <a:p>
                      <a:pPr lvl="0">
                        <a:buNone/>
                      </a:pPr>
                      <a:r>
                        <a:rPr lang="en-US" dirty="0"/>
                        <a:t>Note</a:t>
                      </a:r>
                    </a:p>
                  </a:txBody>
                  <a:tcPr/>
                </a:tc>
                <a:tc>
                  <a:txBody>
                    <a:bodyPr/>
                    <a:lstStyle/>
                    <a:p>
                      <a:pPr lvl="0">
                        <a:buNone/>
                      </a:pPr>
                      <a:r>
                        <a:rPr lang="en-US" dirty="0"/>
                        <a:t>19</a:t>
                      </a:r>
                    </a:p>
                  </a:txBody>
                  <a:tcPr/>
                </a:tc>
                <a:extLst>
                  <a:ext uri="{0D108BD9-81ED-4DB2-BD59-A6C34878D82A}">
                    <a16:rowId xmlns:a16="http://schemas.microsoft.com/office/drawing/2014/main" val="3327227609"/>
                  </a:ext>
                </a:extLst>
              </a:tr>
            </a:tbl>
          </a:graphicData>
        </a:graphic>
      </p:graphicFrame>
      <p:sp>
        <p:nvSpPr>
          <p:cNvPr id="4" name="Slide Number Placeholder 3">
            <a:extLst>
              <a:ext uri="{FF2B5EF4-FFF2-40B4-BE49-F238E27FC236}">
                <a16:creationId xmlns:a16="http://schemas.microsoft.com/office/drawing/2014/main" id="{C7F0908B-3F68-DC09-080A-64F0287DB850}"/>
              </a:ext>
            </a:extLst>
          </p:cNvPr>
          <p:cNvSpPr>
            <a:spLocks noGrp="1"/>
          </p:cNvSpPr>
          <p:nvPr>
            <p:ph type="sldNum" sz="quarter" idx="12"/>
          </p:nvPr>
        </p:nvSpPr>
        <p:spPr/>
        <p:txBody>
          <a:bodyPr/>
          <a:lstStyle/>
          <a:p>
            <a:fld id="{CDF44BE3-F361-44ED-8AA7-EDBEAA402020}" type="slidenum">
              <a:rPr lang="en-US" smtClean="0"/>
              <a:t>2</a:t>
            </a:fld>
            <a:endParaRPr lang="en-US"/>
          </a:p>
        </p:txBody>
      </p:sp>
      <p:sp>
        <p:nvSpPr>
          <p:cNvPr id="3" name="Footer Placeholder 2">
            <a:extLst>
              <a:ext uri="{FF2B5EF4-FFF2-40B4-BE49-F238E27FC236}">
                <a16:creationId xmlns:a16="http://schemas.microsoft.com/office/drawing/2014/main" id="{17785F0A-BC29-2C23-157B-A2F06DEDB2E2}"/>
              </a:ext>
            </a:extLst>
          </p:cNvPr>
          <p:cNvSpPr>
            <a:spLocks noGrp="1"/>
          </p:cNvSpPr>
          <p:nvPr>
            <p:ph type="ftr" sz="quarter" idx="11"/>
          </p:nvPr>
        </p:nvSpPr>
        <p:spPr/>
        <p:txBody>
          <a:bodyPr/>
          <a:lstStyle/>
          <a:p>
            <a:r>
              <a:rPr lang="en-US"/>
              <a:t>P.S. 17 - Business Contract Validation                                   Team name -  BVM Mavericks</a:t>
            </a:r>
          </a:p>
        </p:txBody>
      </p:sp>
      <p:sp>
        <p:nvSpPr>
          <p:cNvPr id="5" name="TextBox 4">
            <a:extLst>
              <a:ext uri="{FF2B5EF4-FFF2-40B4-BE49-F238E27FC236}">
                <a16:creationId xmlns:a16="http://schemas.microsoft.com/office/drawing/2014/main" id="{2F3B019E-3B68-A4C4-5780-2F28F41C2194}"/>
              </a:ext>
            </a:extLst>
          </p:cNvPr>
          <p:cNvSpPr txBox="1"/>
          <p:nvPr/>
        </p:nvSpPr>
        <p:spPr>
          <a:xfrm>
            <a:off x="4778239" y="150872"/>
            <a:ext cx="2633616"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b="1" dirty="0">
                <a:cs typeface="Calibri"/>
              </a:rPr>
              <a:t>Index</a:t>
            </a:r>
          </a:p>
        </p:txBody>
      </p:sp>
    </p:spTree>
    <p:extLst>
      <p:ext uri="{BB962C8B-B14F-4D97-AF65-F5344CB8AC3E}">
        <p14:creationId xmlns:p14="http://schemas.microsoft.com/office/powerpoint/2010/main" val="29486860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5B5F5B1-E1B5-454C-B724-D8DB2D81C658}"/>
              </a:ext>
            </a:extLst>
          </p:cNvPr>
          <p:cNvSpPr txBox="1">
            <a:spLocks/>
          </p:cNvSpPr>
          <p:nvPr/>
        </p:nvSpPr>
        <p:spPr>
          <a:xfrm>
            <a:off x="1062111" y="2701557"/>
            <a:ext cx="10058400" cy="1450757"/>
          </a:xfrm>
          <a:prstGeom prst="rect">
            <a:avLst/>
          </a:prstGeom>
        </p:spPr>
        <p:txBody>
          <a:bodyPr lIns="91440" tIns="45720" rIns="91440" bIns="45720" anchor="t"/>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sz="5400" dirty="0">
                <a:cs typeface="Calibri Light"/>
              </a:rPr>
              <a:t>Thank You...</a:t>
            </a:r>
            <a:endParaRPr lang="en-US" sz="5400" b="1" dirty="0">
              <a:cs typeface="Calibri Light"/>
            </a:endParaRPr>
          </a:p>
        </p:txBody>
      </p:sp>
      <p:sp>
        <p:nvSpPr>
          <p:cNvPr id="7" name="Slide Number Placeholder 6">
            <a:extLst>
              <a:ext uri="{FF2B5EF4-FFF2-40B4-BE49-F238E27FC236}">
                <a16:creationId xmlns:a16="http://schemas.microsoft.com/office/drawing/2014/main" id="{AA34655F-A25E-FA61-E6EF-E0269312ED12}"/>
              </a:ext>
            </a:extLst>
          </p:cNvPr>
          <p:cNvSpPr>
            <a:spLocks noGrp="1"/>
          </p:cNvSpPr>
          <p:nvPr>
            <p:ph type="sldNum" sz="quarter" idx="12"/>
          </p:nvPr>
        </p:nvSpPr>
        <p:spPr/>
        <p:txBody>
          <a:bodyPr/>
          <a:lstStyle/>
          <a:p>
            <a:fld id="{CDF44BE3-F361-44ED-8AA7-EDBEAA402020}" type="slidenum">
              <a:rPr lang="en-US" smtClean="0"/>
              <a:t>20</a:t>
            </a:fld>
            <a:endParaRPr lang="en-US"/>
          </a:p>
        </p:txBody>
      </p:sp>
      <p:sp>
        <p:nvSpPr>
          <p:cNvPr id="6" name="Footer Placeholder 5">
            <a:extLst>
              <a:ext uri="{FF2B5EF4-FFF2-40B4-BE49-F238E27FC236}">
                <a16:creationId xmlns:a16="http://schemas.microsoft.com/office/drawing/2014/main" id="{8E2BDE93-4781-EBA8-806D-0C5B8016E3DB}"/>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10356610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2FE3E-9165-D55B-7BA4-765946C6A6C2}"/>
              </a:ext>
            </a:extLst>
          </p:cNvPr>
          <p:cNvSpPr>
            <a:spLocks noGrp="1"/>
          </p:cNvSpPr>
          <p:nvPr>
            <p:ph type="title"/>
          </p:nvPr>
        </p:nvSpPr>
        <p:spPr>
          <a:xfrm>
            <a:off x="1097280" y="5249"/>
            <a:ext cx="10058400" cy="1450757"/>
          </a:xfrm>
        </p:spPr>
        <p:txBody>
          <a:bodyPr/>
          <a:lstStyle/>
          <a:p>
            <a:r>
              <a:rPr lang="en-US"/>
              <a:t>Problem Statement:</a:t>
            </a:r>
          </a:p>
        </p:txBody>
      </p:sp>
      <p:sp>
        <p:nvSpPr>
          <p:cNvPr id="3" name="Content Placeholder 2">
            <a:extLst>
              <a:ext uri="{FF2B5EF4-FFF2-40B4-BE49-F238E27FC236}">
                <a16:creationId xmlns:a16="http://schemas.microsoft.com/office/drawing/2014/main" id="{67CD0922-F50A-1CBC-8286-221BB1237631}"/>
              </a:ext>
            </a:extLst>
          </p:cNvPr>
          <p:cNvSpPr>
            <a:spLocks noGrp="1"/>
          </p:cNvSpPr>
          <p:nvPr>
            <p:ph idx="1"/>
          </p:nvPr>
        </p:nvSpPr>
        <p:spPr/>
        <p:txBody>
          <a:bodyPr vert="horz" lIns="0" tIns="45720" rIns="0" bIns="45720" rtlCol="0" anchor="t">
            <a:normAutofit/>
          </a:bodyPr>
          <a:lstStyle/>
          <a:p>
            <a:r>
              <a:rPr lang="en-US" sz="2400" b="1"/>
              <a:t>Business Contract Validation: </a:t>
            </a:r>
          </a:p>
          <a:p>
            <a:pPr marL="200660" lvl="1" indent="0">
              <a:buNone/>
            </a:pPr>
            <a:r>
              <a:rPr lang="en-US" b="1"/>
              <a:t>	</a:t>
            </a:r>
            <a:r>
              <a:rPr lang="en-US" sz="2200"/>
              <a:t>To Classify Content within the Contract Clauses and Determine Deviations from Templates and highlight them.</a:t>
            </a:r>
            <a:endParaRPr lang="en-US" sz="2200" b="1">
              <a:cs typeface="Calibri" panose="020F0502020204030204"/>
            </a:endParaRPr>
          </a:p>
          <a:p>
            <a:pPr marL="0" indent="0">
              <a:buNone/>
            </a:pPr>
            <a:r>
              <a:rPr lang="en-US" sz="2400" b="1"/>
              <a:t>Description:</a:t>
            </a:r>
          </a:p>
          <a:p>
            <a:pPr marL="0" indent="0">
              <a:buNone/>
            </a:pPr>
            <a:r>
              <a:rPr lang="en-US" b="1"/>
              <a:t>	</a:t>
            </a:r>
            <a:r>
              <a:rPr lang="en-US" sz="2200"/>
              <a:t>Business contracts are legal documents. The first task is to parse these documents so that have a structure to them. Determine the key details within the contract document. Every contract has clauses and sub-clauses. The next step is to classify the contents of the parsed documents to these clauses. Typically, a contract has an associated template to it, and it is important to determine the deviations from that template and highlight them.</a:t>
            </a:r>
            <a:endParaRPr lang="en-US" sz="2200" b="1"/>
          </a:p>
        </p:txBody>
      </p:sp>
      <p:sp>
        <p:nvSpPr>
          <p:cNvPr id="4" name="Slide Number Placeholder 3">
            <a:extLst>
              <a:ext uri="{FF2B5EF4-FFF2-40B4-BE49-F238E27FC236}">
                <a16:creationId xmlns:a16="http://schemas.microsoft.com/office/drawing/2014/main" id="{A05BFE96-1EC1-AB35-8549-A91EB6313CB7}"/>
              </a:ext>
            </a:extLst>
          </p:cNvPr>
          <p:cNvSpPr>
            <a:spLocks noGrp="1"/>
          </p:cNvSpPr>
          <p:nvPr>
            <p:ph type="sldNum" sz="quarter" idx="12"/>
          </p:nvPr>
        </p:nvSpPr>
        <p:spPr/>
        <p:txBody>
          <a:bodyPr/>
          <a:lstStyle/>
          <a:p>
            <a:fld id="{CDF44BE3-F361-44ED-8AA7-EDBEAA402020}" type="slidenum">
              <a:rPr lang="en-US" smtClean="0"/>
              <a:t>3</a:t>
            </a:fld>
            <a:endParaRPr lang="en-US"/>
          </a:p>
        </p:txBody>
      </p:sp>
      <p:sp>
        <p:nvSpPr>
          <p:cNvPr id="5" name="Footer Placeholder 4">
            <a:extLst>
              <a:ext uri="{FF2B5EF4-FFF2-40B4-BE49-F238E27FC236}">
                <a16:creationId xmlns:a16="http://schemas.microsoft.com/office/drawing/2014/main" id="{987B7C20-4D1A-8DF8-A3CF-05CB1CF8363E}"/>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1229495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A29A8-8869-8C7E-69EA-721D1B0D29BB}"/>
              </a:ext>
            </a:extLst>
          </p:cNvPr>
          <p:cNvSpPr>
            <a:spLocks noGrp="1"/>
          </p:cNvSpPr>
          <p:nvPr>
            <p:ph type="title"/>
          </p:nvPr>
        </p:nvSpPr>
        <p:spPr/>
        <p:txBody>
          <a:bodyPr/>
          <a:lstStyle/>
          <a:p>
            <a:r>
              <a:rPr lang="en-US" b="1"/>
              <a:t>Idea :</a:t>
            </a:r>
          </a:p>
        </p:txBody>
      </p:sp>
      <p:sp>
        <p:nvSpPr>
          <p:cNvPr id="3" name="Content Placeholder 2">
            <a:extLst>
              <a:ext uri="{FF2B5EF4-FFF2-40B4-BE49-F238E27FC236}">
                <a16:creationId xmlns:a16="http://schemas.microsoft.com/office/drawing/2014/main" id="{80BB449E-2391-DFE8-3240-1E3CFBAA166D}"/>
              </a:ext>
            </a:extLst>
          </p:cNvPr>
          <p:cNvSpPr>
            <a:spLocks noGrp="1"/>
          </p:cNvSpPr>
          <p:nvPr>
            <p:ph idx="1"/>
          </p:nvPr>
        </p:nvSpPr>
        <p:spPr>
          <a:xfrm>
            <a:off x="1097280" y="1845733"/>
            <a:ext cx="10245390" cy="4390679"/>
          </a:xfrm>
        </p:spPr>
        <p:txBody>
          <a:bodyPr vert="horz" lIns="0" tIns="45720" rIns="0" bIns="45720" rtlCol="0" anchor="t">
            <a:normAutofit/>
          </a:bodyPr>
          <a:lstStyle/>
          <a:p>
            <a:r>
              <a:rPr lang="en-US" sz="2400" b="1" dirty="0">
                <a:cs typeface="Calibri"/>
              </a:rPr>
              <a:t>Our </a:t>
            </a:r>
            <a:r>
              <a:rPr lang="en-US" sz="2400" b="1" dirty="0"/>
              <a:t>solution</a:t>
            </a:r>
            <a:r>
              <a:rPr lang="en-US" sz="2400" dirty="0"/>
              <a:t> to the given problem statement is as follows:</a:t>
            </a:r>
            <a:endParaRPr lang="en-US" dirty="0"/>
          </a:p>
          <a:p>
            <a:pPr>
              <a:buFont typeface="Arial" panose="020B0604020202020204" pitchFamily="34" charset="0"/>
              <a:buChar char="•"/>
            </a:pPr>
            <a:r>
              <a:rPr lang="en-US" sz="2400" dirty="0"/>
              <a:t> The user logs into our website and uploads the contract to be parsed along with the template for comparison.</a:t>
            </a:r>
            <a:endParaRPr lang="en-US" sz="2400" dirty="0">
              <a:cs typeface="Calibri"/>
            </a:endParaRPr>
          </a:p>
          <a:p>
            <a:pPr>
              <a:buFont typeface="Arial" panose="020B0604020202020204" pitchFamily="34" charset="0"/>
              <a:buChar char="•"/>
            </a:pPr>
            <a:r>
              <a:rPr lang="en-US" sz="2400" dirty="0"/>
              <a:t> They can either upload a previous contract as a template from the same company the current contract is associated with, or use a standard template to identify deviations. </a:t>
            </a:r>
            <a:endParaRPr lang="en-US" sz="2400" dirty="0">
              <a:cs typeface="Calibri"/>
            </a:endParaRPr>
          </a:p>
          <a:p>
            <a:pPr>
              <a:buFont typeface="Arial" panose="020B0604020202020204" pitchFamily="34" charset="0"/>
              <a:buChar char="•"/>
            </a:pPr>
            <a:r>
              <a:rPr lang="en-US" sz="2400" dirty="0"/>
              <a:t> Once both the contract and template are uploaded, they are stored in cloud storage. We have used </a:t>
            </a:r>
            <a:r>
              <a:rPr lang="en-US" sz="2400" dirty="0" err="1"/>
              <a:t>Cloudinary</a:t>
            </a:r>
            <a:r>
              <a:rPr lang="en-US" sz="2400" dirty="0"/>
              <a:t> for storing the images of user and all their contracts as it provides secure </a:t>
            </a:r>
            <a:r>
              <a:rPr lang="en-US" sz="2400" dirty="0" err="1"/>
              <a:t>urls</a:t>
            </a:r>
            <a:r>
              <a:rPr lang="en-US" sz="2400" dirty="0"/>
              <a:t> which are not vulnerable to data leak. The contract is then parsed, with text and entities extracted from it. </a:t>
            </a:r>
            <a:endParaRPr lang="en-US" sz="2400" dirty="0">
              <a:cs typeface="Calibri"/>
            </a:endParaRPr>
          </a:p>
        </p:txBody>
      </p:sp>
      <p:sp>
        <p:nvSpPr>
          <p:cNvPr id="5" name="Slide Number Placeholder 4">
            <a:extLst>
              <a:ext uri="{FF2B5EF4-FFF2-40B4-BE49-F238E27FC236}">
                <a16:creationId xmlns:a16="http://schemas.microsoft.com/office/drawing/2014/main" id="{7545A5D4-915A-5DA1-68AF-992617E2F75F}"/>
              </a:ext>
            </a:extLst>
          </p:cNvPr>
          <p:cNvSpPr>
            <a:spLocks noGrp="1"/>
          </p:cNvSpPr>
          <p:nvPr>
            <p:ph type="sldNum" sz="quarter" idx="12"/>
          </p:nvPr>
        </p:nvSpPr>
        <p:spPr/>
        <p:txBody>
          <a:bodyPr/>
          <a:lstStyle/>
          <a:p>
            <a:fld id="{CDF44BE3-F361-44ED-8AA7-EDBEAA402020}" type="slidenum">
              <a:rPr lang="en-US" smtClean="0"/>
              <a:t>4</a:t>
            </a:fld>
            <a:endParaRPr lang="en-US"/>
          </a:p>
        </p:txBody>
      </p:sp>
      <p:sp>
        <p:nvSpPr>
          <p:cNvPr id="4" name="Footer Placeholder 3">
            <a:extLst>
              <a:ext uri="{FF2B5EF4-FFF2-40B4-BE49-F238E27FC236}">
                <a16:creationId xmlns:a16="http://schemas.microsoft.com/office/drawing/2014/main" id="{AC37995C-0B30-A88B-6313-D34D5D54F99E}"/>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33813228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797B487-B98B-8FEA-515F-9C1814CD227C}"/>
              </a:ext>
            </a:extLst>
          </p:cNvPr>
          <p:cNvSpPr>
            <a:spLocks noGrp="1"/>
          </p:cNvSpPr>
          <p:nvPr>
            <p:ph type="ftr" sz="quarter" idx="11"/>
          </p:nvPr>
        </p:nvSpPr>
        <p:spPr/>
        <p:txBody>
          <a:bodyPr/>
          <a:lstStyle/>
          <a:p>
            <a:r>
              <a:rPr lang="en-US"/>
              <a:t>P.S. 17 - Business Contract Validation                                   Team name -  BVM Mavericks</a:t>
            </a:r>
          </a:p>
        </p:txBody>
      </p:sp>
      <p:sp>
        <p:nvSpPr>
          <p:cNvPr id="3" name="Slide Number Placeholder 2">
            <a:extLst>
              <a:ext uri="{FF2B5EF4-FFF2-40B4-BE49-F238E27FC236}">
                <a16:creationId xmlns:a16="http://schemas.microsoft.com/office/drawing/2014/main" id="{768FC79A-203B-5A99-DF61-4609852C8B16}"/>
              </a:ext>
            </a:extLst>
          </p:cNvPr>
          <p:cNvSpPr>
            <a:spLocks noGrp="1"/>
          </p:cNvSpPr>
          <p:nvPr>
            <p:ph type="sldNum" sz="quarter" idx="12"/>
          </p:nvPr>
        </p:nvSpPr>
        <p:spPr/>
        <p:txBody>
          <a:bodyPr/>
          <a:lstStyle/>
          <a:p>
            <a:fld id="{CDF44BE3-F361-44ED-8AA7-EDBEAA402020}" type="slidenum">
              <a:rPr lang="en-US" smtClean="0"/>
              <a:t>5</a:t>
            </a:fld>
            <a:endParaRPr lang="en-US"/>
          </a:p>
        </p:txBody>
      </p:sp>
      <p:sp>
        <p:nvSpPr>
          <p:cNvPr id="5" name="Content Placeholder 2">
            <a:extLst>
              <a:ext uri="{FF2B5EF4-FFF2-40B4-BE49-F238E27FC236}">
                <a16:creationId xmlns:a16="http://schemas.microsoft.com/office/drawing/2014/main" id="{7617FF93-61E6-CC14-D4EF-E7AC0C15DF31}"/>
              </a:ext>
            </a:extLst>
          </p:cNvPr>
          <p:cNvSpPr txBox="1">
            <a:spLocks/>
          </p:cNvSpPr>
          <p:nvPr/>
        </p:nvSpPr>
        <p:spPr>
          <a:xfrm>
            <a:off x="710419" y="509304"/>
            <a:ext cx="10773507" cy="5324621"/>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endParaRPr lang="en-US" sz="2400" dirty="0">
              <a:cs typeface="Calibri"/>
            </a:endParaRPr>
          </a:p>
        </p:txBody>
      </p:sp>
      <p:sp>
        <p:nvSpPr>
          <p:cNvPr id="7" name="Content Placeholder 2">
            <a:extLst>
              <a:ext uri="{FF2B5EF4-FFF2-40B4-BE49-F238E27FC236}">
                <a16:creationId xmlns:a16="http://schemas.microsoft.com/office/drawing/2014/main" id="{028866B8-CA2F-0DD3-6AC8-314C5FD4AF60}"/>
              </a:ext>
            </a:extLst>
          </p:cNvPr>
          <p:cNvSpPr txBox="1">
            <a:spLocks/>
          </p:cNvSpPr>
          <p:nvPr/>
        </p:nvSpPr>
        <p:spPr>
          <a:xfrm>
            <a:off x="699375" y="719129"/>
            <a:ext cx="10773507" cy="5113606"/>
          </a:xfrm>
          <a:prstGeom prst="rect">
            <a:avLst/>
          </a:prstGeom>
        </p:spPr>
        <p:txBody>
          <a:bodyPr vert="horz" lIns="0" tIns="45720" rIns="0" bIns="4572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US" sz="2200" dirty="0"/>
              <a:t>  The</a:t>
            </a:r>
            <a:r>
              <a:rPr lang="en-US" sz="2200" dirty="0">
                <a:cs typeface="Calibri"/>
              </a:rPr>
              <a:t> contract and template urls are then passed on to Django Backend from where they both are downloaded and kept temporarily in the storage.</a:t>
            </a:r>
          </a:p>
          <a:p>
            <a:pPr>
              <a:buFont typeface="Arial" panose="020B0604020202020204" pitchFamily="34" charset="0"/>
              <a:buChar char="•"/>
            </a:pPr>
            <a:r>
              <a:rPr lang="en-US" sz="2200" dirty="0">
                <a:cs typeface="Calibri"/>
              </a:rPr>
              <a:t> The first component PDF Parser is now used. It parses the pdf to extract texts from it. Both the contract and template is passed to this component, giving us the extracted text of both.</a:t>
            </a:r>
          </a:p>
          <a:p>
            <a:pPr>
              <a:buFont typeface="Arial" panose="020B0604020202020204" pitchFamily="34" charset="0"/>
              <a:buChar char="•"/>
            </a:pPr>
            <a:r>
              <a:rPr lang="en-US" sz="2200" dirty="0">
                <a:cs typeface="Calibri"/>
              </a:rPr>
              <a:t> Then extraction of entities happen. A Name Entity Recognition (NER) model is used to extract out entities present in the contract such as People involved, Organizations involved, Monetary details, Contract duration, etc. are extracted. This module helps to determine the key entities involved in the agreement.</a:t>
            </a:r>
          </a:p>
          <a:p>
            <a:pPr>
              <a:buFont typeface="Arial" panose="020B0604020202020204" pitchFamily="34" charset="0"/>
              <a:buChar char="•"/>
            </a:pPr>
            <a:r>
              <a:rPr lang="en-US" sz="2200" dirty="0">
                <a:cs typeface="Calibri"/>
              </a:rPr>
              <a:t> The third component is Text Classification. Firstly, clauses are extracted from both contract and template. Using </a:t>
            </a:r>
            <a:r>
              <a:rPr lang="en-US" sz="2200" err="1">
                <a:cs typeface="Calibri"/>
              </a:rPr>
              <a:t>Levenshtein</a:t>
            </a:r>
            <a:r>
              <a:rPr lang="en-US" sz="2200" dirty="0">
                <a:cs typeface="Calibri"/>
              </a:rPr>
              <a:t> distance, the semantics of clauses are used to compare the clauses present in both the pdfs. After the clauses have been determined, the sub-clauses are then classified into their respective clauses.</a:t>
            </a:r>
          </a:p>
        </p:txBody>
      </p:sp>
    </p:spTree>
    <p:extLst>
      <p:ext uri="{BB962C8B-B14F-4D97-AF65-F5344CB8AC3E}">
        <p14:creationId xmlns:p14="http://schemas.microsoft.com/office/powerpoint/2010/main" val="34614495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6F9F4E1-A863-A2AC-721C-48A403E4EC6C}"/>
              </a:ext>
            </a:extLst>
          </p:cNvPr>
          <p:cNvSpPr>
            <a:spLocks noGrp="1"/>
          </p:cNvSpPr>
          <p:nvPr>
            <p:ph type="ftr" sz="quarter" idx="11"/>
          </p:nvPr>
        </p:nvSpPr>
        <p:spPr/>
        <p:txBody>
          <a:bodyPr/>
          <a:lstStyle/>
          <a:p>
            <a:r>
              <a:rPr lang="en-US"/>
              <a:t>P.S. 17 - Business Contract Validation                                   Team name -  BVM Mavericks</a:t>
            </a:r>
          </a:p>
        </p:txBody>
      </p:sp>
      <p:sp>
        <p:nvSpPr>
          <p:cNvPr id="3" name="Slide Number Placeholder 2">
            <a:extLst>
              <a:ext uri="{FF2B5EF4-FFF2-40B4-BE49-F238E27FC236}">
                <a16:creationId xmlns:a16="http://schemas.microsoft.com/office/drawing/2014/main" id="{35A8C2D7-AEA1-4FCC-43B9-CE96A23529C3}"/>
              </a:ext>
            </a:extLst>
          </p:cNvPr>
          <p:cNvSpPr>
            <a:spLocks noGrp="1"/>
          </p:cNvSpPr>
          <p:nvPr>
            <p:ph type="sldNum" sz="quarter" idx="12"/>
          </p:nvPr>
        </p:nvSpPr>
        <p:spPr/>
        <p:txBody>
          <a:bodyPr/>
          <a:lstStyle/>
          <a:p>
            <a:fld id="{CDF44BE3-F361-44ED-8AA7-EDBEAA402020}" type="slidenum">
              <a:rPr lang="en-US" smtClean="0"/>
              <a:t>6</a:t>
            </a:fld>
            <a:endParaRPr lang="en-US"/>
          </a:p>
        </p:txBody>
      </p:sp>
      <p:sp>
        <p:nvSpPr>
          <p:cNvPr id="5" name="Content Placeholder 2">
            <a:extLst>
              <a:ext uri="{FF2B5EF4-FFF2-40B4-BE49-F238E27FC236}">
                <a16:creationId xmlns:a16="http://schemas.microsoft.com/office/drawing/2014/main" id="{9348E7FF-A9BE-6EEF-D83E-F82576D3322D}"/>
              </a:ext>
            </a:extLst>
          </p:cNvPr>
          <p:cNvSpPr txBox="1">
            <a:spLocks/>
          </p:cNvSpPr>
          <p:nvPr/>
        </p:nvSpPr>
        <p:spPr>
          <a:xfrm>
            <a:off x="699375" y="873738"/>
            <a:ext cx="10773507" cy="5113606"/>
          </a:xfrm>
          <a:prstGeom prst="rect">
            <a:avLst/>
          </a:prstGeom>
        </p:spPr>
        <p:txBody>
          <a:bodyPr vert="horz" lIns="0" tIns="45720" rIns="0" bIns="45720" rtlCol="0" anchor="t">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en-US" sz="2200" dirty="0"/>
              <a:t>  Now, the data gathered after classifying the sub-clauses are then sent to a LLM which compares the data of contract and template and generate textual result of deviations which are present.</a:t>
            </a:r>
            <a:endParaRPr lang="en-US" sz="2200" dirty="0">
              <a:cs typeface="Calibri"/>
            </a:endParaRPr>
          </a:p>
          <a:p>
            <a:pPr>
              <a:buFont typeface="Arial" panose="020B0604020202020204" pitchFamily="34" charset="0"/>
              <a:buChar char="•"/>
            </a:pPr>
            <a:r>
              <a:rPr lang="en-US" sz="2200" dirty="0">
                <a:cs typeface="Calibri"/>
              </a:rPr>
              <a:t>The deviations are then highlighted and the highlighted pdf is again stored at the cloud service provider and the secure link is obtained.</a:t>
            </a:r>
          </a:p>
          <a:p>
            <a:pPr>
              <a:buFont typeface="Arial" panose="020B0604020202020204" pitchFamily="34" charset="0"/>
              <a:buChar char="•"/>
            </a:pPr>
            <a:r>
              <a:rPr lang="en-US" sz="2200" dirty="0">
                <a:cs typeface="Calibri"/>
              </a:rPr>
              <a:t> </a:t>
            </a:r>
            <a:r>
              <a:rPr lang="en-US" sz="2400" dirty="0">
                <a:cs typeface="Calibri"/>
              </a:rPr>
              <a:t>Finally, a summary is provided to the user, detailing the deviations and extracted entities.</a:t>
            </a:r>
          </a:p>
          <a:p>
            <a:pPr>
              <a:buFont typeface="Arial" panose="020B0604020202020204" pitchFamily="34" charset="0"/>
              <a:buChar char="•"/>
            </a:pPr>
            <a:r>
              <a:rPr lang="en-US" sz="2200" dirty="0">
                <a:cs typeface="Calibri"/>
              </a:rPr>
              <a:t> Thus from Django side, entities recognized, deviations detected, summary and the </a:t>
            </a:r>
            <a:r>
              <a:rPr lang="en-US" sz="2200" dirty="0" err="1">
                <a:cs typeface="Calibri"/>
              </a:rPr>
              <a:t>url</a:t>
            </a:r>
            <a:r>
              <a:rPr lang="en-US" sz="2200" dirty="0">
                <a:cs typeface="Calibri"/>
              </a:rPr>
              <a:t> of highlighted pdf is sent to the NodeJS Backend which sends the response back to the React Frontend to the user. </a:t>
            </a:r>
          </a:p>
          <a:p>
            <a:pPr>
              <a:buFont typeface="Arial" panose="020B0604020202020204" pitchFamily="34" charset="0"/>
              <a:buChar char="•"/>
            </a:pPr>
            <a:r>
              <a:rPr lang="en-US" sz="2200" dirty="0">
                <a:cs typeface="Calibri"/>
              </a:rPr>
              <a:t> The user can view the contents delivered to him and also can download the contract and the highlighted contract for future use.</a:t>
            </a:r>
          </a:p>
        </p:txBody>
      </p:sp>
    </p:spTree>
    <p:extLst>
      <p:ext uri="{BB962C8B-B14F-4D97-AF65-F5344CB8AC3E}">
        <p14:creationId xmlns:p14="http://schemas.microsoft.com/office/powerpoint/2010/main" val="32789701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156AC-1F3B-72B4-E701-009D29FCCE7F}"/>
              </a:ext>
            </a:extLst>
          </p:cNvPr>
          <p:cNvSpPr>
            <a:spLocks noGrp="1"/>
          </p:cNvSpPr>
          <p:nvPr/>
        </p:nvSpPr>
        <p:spPr>
          <a:xfrm>
            <a:off x="1066800" y="-692289"/>
            <a:ext cx="10058400" cy="145075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b="1" dirty="0">
                <a:cs typeface="Calibri Light"/>
              </a:rPr>
              <a:t>Video:</a:t>
            </a:r>
            <a:endParaRPr lang="en-US" dirty="0"/>
          </a:p>
        </p:txBody>
      </p:sp>
      <p:sp>
        <p:nvSpPr>
          <p:cNvPr id="4" name="Slide Number Placeholder 3">
            <a:extLst>
              <a:ext uri="{FF2B5EF4-FFF2-40B4-BE49-F238E27FC236}">
                <a16:creationId xmlns:a16="http://schemas.microsoft.com/office/drawing/2014/main" id="{A66C37B7-BF36-6698-2387-3DEF0637A009}"/>
              </a:ext>
            </a:extLst>
          </p:cNvPr>
          <p:cNvSpPr>
            <a:spLocks noGrp="1"/>
          </p:cNvSpPr>
          <p:nvPr>
            <p:ph type="sldNum" sz="quarter" idx="12"/>
          </p:nvPr>
        </p:nvSpPr>
        <p:spPr/>
        <p:txBody>
          <a:bodyPr/>
          <a:lstStyle/>
          <a:p>
            <a:fld id="{CDF44BE3-F361-44ED-8AA7-EDBEAA402020}" type="slidenum">
              <a:rPr lang="en-US" smtClean="0"/>
              <a:t>7</a:t>
            </a:fld>
            <a:endParaRPr lang="en-US"/>
          </a:p>
        </p:txBody>
      </p:sp>
      <p:sp>
        <p:nvSpPr>
          <p:cNvPr id="3" name="Footer Placeholder 2">
            <a:extLst>
              <a:ext uri="{FF2B5EF4-FFF2-40B4-BE49-F238E27FC236}">
                <a16:creationId xmlns:a16="http://schemas.microsoft.com/office/drawing/2014/main" id="{35247E5D-7986-6FFA-EE34-1F6B1B35C2C2}"/>
              </a:ext>
            </a:extLst>
          </p:cNvPr>
          <p:cNvSpPr>
            <a:spLocks noGrp="1"/>
          </p:cNvSpPr>
          <p:nvPr>
            <p:ph type="ftr" sz="quarter" idx="11"/>
          </p:nvPr>
        </p:nvSpPr>
        <p:spPr/>
        <p:txBody>
          <a:bodyPr/>
          <a:lstStyle/>
          <a:p>
            <a:r>
              <a:rPr lang="en-US"/>
              <a:t>P.S. 17 - Business Contract Validation                                   Team name -  BVM Mavericks</a:t>
            </a:r>
          </a:p>
        </p:txBody>
      </p:sp>
      <p:pic>
        <p:nvPicPr>
          <p:cNvPr id="5" name="video-ps-17">
            <a:hlinkClick r:id="" action="ppaction://media"/>
            <a:extLst>
              <a:ext uri="{FF2B5EF4-FFF2-40B4-BE49-F238E27FC236}">
                <a16:creationId xmlns:a16="http://schemas.microsoft.com/office/drawing/2014/main" id="{F6505463-D7CE-B082-2EF1-9CFC7E33CFE1}"/>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47686" y="758468"/>
            <a:ext cx="9610525" cy="5406026"/>
          </a:xfrm>
          <a:prstGeom prst="rect">
            <a:avLst/>
          </a:prstGeom>
        </p:spPr>
      </p:pic>
    </p:spTree>
    <p:extLst>
      <p:ext uri="{BB962C8B-B14F-4D97-AF65-F5344CB8AC3E}">
        <p14:creationId xmlns:p14="http://schemas.microsoft.com/office/powerpoint/2010/main" val="358156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49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2226F-1875-1A3A-54AB-3DACAB755013}"/>
              </a:ext>
            </a:extLst>
          </p:cNvPr>
          <p:cNvSpPr>
            <a:spLocks noGrp="1"/>
          </p:cNvSpPr>
          <p:nvPr>
            <p:ph type="title"/>
          </p:nvPr>
        </p:nvSpPr>
        <p:spPr>
          <a:xfrm>
            <a:off x="546295" y="5249"/>
            <a:ext cx="10058400" cy="1450757"/>
          </a:xfrm>
        </p:spPr>
        <p:txBody>
          <a:bodyPr/>
          <a:lstStyle/>
          <a:p>
            <a:r>
              <a:rPr lang="en-US" b="1"/>
              <a:t>Features offered:</a:t>
            </a:r>
          </a:p>
        </p:txBody>
      </p:sp>
      <p:sp>
        <p:nvSpPr>
          <p:cNvPr id="3" name="Content Placeholder 2">
            <a:extLst>
              <a:ext uri="{FF2B5EF4-FFF2-40B4-BE49-F238E27FC236}">
                <a16:creationId xmlns:a16="http://schemas.microsoft.com/office/drawing/2014/main" id="{CE23DF14-3C6B-D51F-5F78-3F5BEF826D34}"/>
              </a:ext>
            </a:extLst>
          </p:cNvPr>
          <p:cNvSpPr>
            <a:spLocks noGrp="1"/>
          </p:cNvSpPr>
          <p:nvPr>
            <p:ph idx="1"/>
          </p:nvPr>
        </p:nvSpPr>
        <p:spPr>
          <a:xfrm>
            <a:off x="546296" y="1751950"/>
            <a:ext cx="11207260" cy="4515728"/>
          </a:xfrm>
        </p:spPr>
        <p:txBody>
          <a:bodyPr vert="horz" lIns="0" tIns="45720" rIns="0" bIns="45720" rtlCol="0" anchor="t">
            <a:normAutofit lnSpcReduction="10000"/>
          </a:bodyPr>
          <a:lstStyle/>
          <a:p>
            <a:pPr marL="0" indent="0">
              <a:buNone/>
            </a:pPr>
            <a:r>
              <a:rPr lang="en-US" sz="2200" b="1">
                <a:cs typeface="Calibri" panose="020F0502020204030204"/>
              </a:rPr>
              <a:t>1) User Authentication and Authorization:</a:t>
            </a:r>
          </a:p>
          <a:p>
            <a:pPr marL="0" indent="0">
              <a:buNone/>
            </a:pPr>
            <a:r>
              <a:rPr lang="en-US" sz="2200" b="1">
                <a:cs typeface="Calibri" panose="020F0502020204030204"/>
              </a:rPr>
              <a:t>  </a:t>
            </a:r>
            <a:r>
              <a:rPr lang="en-US" sz="2200">
                <a:cs typeface="Calibri" panose="020F0502020204030204"/>
              </a:rPr>
              <a:t>Implemented secure user authentication and authorization using JSON Web Token (JWT) to ensure data privacy.</a:t>
            </a:r>
          </a:p>
          <a:p>
            <a:pPr marL="0" indent="0">
              <a:buNone/>
            </a:pPr>
            <a:endParaRPr lang="en-US" sz="2200">
              <a:cs typeface="Calibri" panose="020F0502020204030204"/>
            </a:endParaRPr>
          </a:p>
          <a:p>
            <a:pPr marL="0" indent="0">
              <a:buNone/>
            </a:pPr>
            <a:r>
              <a:rPr lang="en-US" sz="2200" b="1">
                <a:cs typeface="Calibri" panose="020F0502020204030204"/>
              </a:rPr>
              <a:t>2) User History:</a:t>
            </a:r>
            <a:endParaRPr lang="en-US" b="1">
              <a:cs typeface="Calibri" panose="020F0502020204030204"/>
            </a:endParaRPr>
          </a:p>
          <a:p>
            <a:pPr marL="0" indent="0">
              <a:buNone/>
            </a:pPr>
            <a:r>
              <a:rPr lang="en-US" sz="2200">
                <a:cs typeface="Calibri" panose="020F0502020204030204"/>
              </a:rPr>
              <a:t>  Added a mechanism to store the history of user so that he can obtain the deviations by keeping the older version of the contract as the template.</a:t>
            </a:r>
          </a:p>
          <a:p>
            <a:pPr marL="0" indent="0">
              <a:buNone/>
            </a:pPr>
            <a:endParaRPr lang="en-US" sz="2200">
              <a:cs typeface="Calibri" panose="020F0502020204030204"/>
            </a:endParaRPr>
          </a:p>
          <a:p>
            <a:pPr marL="0" indent="0">
              <a:buNone/>
            </a:pPr>
            <a:r>
              <a:rPr lang="en-US" sz="2200" b="1">
                <a:cs typeface="Calibri" panose="020F0502020204030204"/>
              </a:rPr>
              <a:t>3) User Master Template:</a:t>
            </a:r>
          </a:p>
          <a:p>
            <a:pPr marL="0" indent="0">
              <a:buNone/>
            </a:pPr>
            <a:r>
              <a:rPr lang="en-US" sz="2200" b="1">
                <a:cs typeface="Calibri" panose="020F0502020204030204"/>
              </a:rPr>
              <a:t>  </a:t>
            </a:r>
            <a:r>
              <a:rPr lang="en-US" sz="2200">
                <a:cs typeface="Calibri" panose="020F0502020204030204"/>
              </a:rPr>
              <a:t>User can update the master template as per his requirements and then compare it with the contract in which the deviations need to be figure out.</a:t>
            </a:r>
          </a:p>
        </p:txBody>
      </p:sp>
      <p:sp>
        <p:nvSpPr>
          <p:cNvPr id="5" name="Slide Number Placeholder 4">
            <a:extLst>
              <a:ext uri="{FF2B5EF4-FFF2-40B4-BE49-F238E27FC236}">
                <a16:creationId xmlns:a16="http://schemas.microsoft.com/office/drawing/2014/main" id="{D686299B-C921-3C7A-297F-D87CDF61B048}"/>
              </a:ext>
            </a:extLst>
          </p:cNvPr>
          <p:cNvSpPr>
            <a:spLocks noGrp="1"/>
          </p:cNvSpPr>
          <p:nvPr>
            <p:ph type="sldNum" sz="quarter" idx="12"/>
          </p:nvPr>
        </p:nvSpPr>
        <p:spPr/>
        <p:txBody>
          <a:bodyPr/>
          <a:lstStyle/>
          <a:p>
            <a:fld id="{CDF44BE3-F361-44ED-8AA7-EDBEAA402020}" type="slidenum">
              <a:rPr lang="en-US" smtClean="0"/>
              <a:t>8</a:t>
            </a:fld>
            <a:endParaRPr lang="en-US"/>
          </a:p>
        </p:txBody>
      </p:sp>
      <p:sp>
        <p:nvSpPr>
          <p:cNvPr id="4" name="Footer Placeholder 3">
            <a:extLst>
              <a:ext uri="{FF2B5EF4-FFF2-40B4-BE49-F238E27FC236}">
                <a16:creationId xmlns:a16="http://schemas.microsoft.com/office/drawing/2014/main" id="{F58F046F-D282-5996-2440-17988285DBA3}"/>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3396079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281E12-2188-60BF-17D1-A0306DE56FA4}"/>
              </a:ext>
            </a:extLst>
          </p:cNvPr>
          <p:cNvSpPr txBox="1">
            <a:spLocks/>
          </p:cNvSpPr>
          <p:nvPr/>
        </p:nvSpPr>
        <p:spPr>
          <a:xfrm>
            <a:off x="491079" y="515080"/>
            <a:ext cx="11207260" cy="5597988"/>
          </a:xfrm>
          <a:prstGeom prst="rect">
            <a:avLst/>
          </a:prstGeom>
        </p:spPr>
        <p:txBody>
          <a:bodyPr vert="horz" lIns="0" tIns="45720" rIns="0" bIns="45720" rtlCol="0" anchor="t">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sz="2200" b="1">
                <a:cs typeface="Calibri" panose="020F0502020204030204"/>
              </a:rPr>
              <a:t>4) Saving contracts at Cloud:</a:t>
            </a:r>
          </a:p>
          <a:p>
            <a:pPr marL="0" indent="0">
              <a:buNone/>
            </a:pPr>
            <a:r>
              <a:rPr lang="en-US" sz="2200" b="1">
                <a:cs typeface="Calibri" panose="020F0502020204030204"/>
              </a:rPr>
              <a:t>  </a:t>
            </a:r>
            <a:r>
              <a:rPr lang="en-US" sz="2200">
                <a:cs typeface="Calibri" panose="020F0502020204030204"/>
              </a:rPr>
              <a:t>Integrated use of </a:t>
            </a:r>
            <a:r>
              <a:rPr lang="en-US" sz="2200" err="1">
                <a:cs typeface="Calibri" panose="020F0502020204030204"/>
              </a:rPr>
              <a:t>Cloudinary</a:t>
            </a:r>
            <a:r>
              <a:rPr lang="en-US" sz="2200">
                <a:cs typeface="Calibri" panose="020F0502020204030204"/>
              </a:rPr>
              <a:t> to securely store the contracts of user and their highlighted pdfs and provide access to the contracts stored at cloud.</a:t>
            </a:r>
          </a:p>
          <a:p>
            <a:pPr marL="0" indent="0">
              <a:buFont typeface="Calibri" panose="020F0502020204030204" pitchFamily="34" charset="0"/>
              <a:buNone/>
            </a:pPr>
            <a:endParaRPr lang="en-US" sz="2200">
              <a:cs typeface="Calibri" panose="020F0502020204030204"/>
            </a:endParaRPr>
          </a:p>
          <a:p>
            <a:pPr marL="0" indent="0">
              <a:buNone/>
            </a:pPr>
            <a:r>
              <a:rPr lang="en-US" sz="2200" b="1">
                <a:cs typeface="Calibri" panose="020F0502020204030204"/>
              </a:rPr>
              <a:t>5) Key Entities extraction:</a:t>
            </a:r>
            <a:endParaRPr lang="en-US" b="1">
              <a:cs typeface="Calibri" panose="020F0502020204030204"/>
            </a:endParaRPr>
          </a:p>
          <a:p>
            <a:pPr marL="0" indent="0">
              <a:buNone/>
            </a:pPr>
            <a:r>
              <a:rPr lang="en-US" sz="2200">
                <a:cs typeface="Calibri" panose="020F0502020204030204"/>
              </a:rPr>
              <a:t>  Used </a:t>
            </a:r>
            <a:r>
              <a:rPr lang="en-US" sz="2200" err="1">
                <a:cs typeface="Calibri" panose="020F0502020204030204"/>
              </a:rPr>
              <a:t>HuggingFace</a:t>
            </a:r>
            <a:r>
              <a:rPr lang="en-US" sz="2200">
                <a:cs typeface="Calibri" panose="020F0502020204030204"/>
              </a:rPr>
              <a:t> Flair Named Entity Recognition (NER) model for extracting key entities from the contract such as People involved, Organizations involved, Addresses, Amount, Duration, etc. having capability of extracting 18 different class of entities.</a:t>
            </a:r>
          </a:p>
          <a:p>
            <a:pPr marL="0" indent="0">
              <a:buFont typeface="Calibri" panose="020F0502020204030204" pitchFamily="34" charset="0"/>
              <a:buNone/>
            </a:pPr>
            <a:endParaRPr lang="en-US" sz="2200">
              <a:cs typeface="Calibri" panose="020F0502020204030204"/>
            </a:endParaRPr>
          </a:p>
          <a:p>
            <a:pPr marL="0" indent="0">
              <a:buNone/>
            </a:pPr>
            <a:r>
              <a:rPr lang="en-US" sz="2200" b="1">
                <a:cs typeface="Calibri" panose="020F0502020204030204"/>
              </a:rPr>
              <a:t>6) Text Classification:</a:t>
            </a:r>
          </a:p>
          <a:p>
            <a:pPr marL="0" indent="0">
              <a:buNone/>
            </a:pPr>
            <a:r>
              <a:rPr lang="en-US" sz="2200" b="1">
                <a:cs typeface="Calibri" panose="020F0502020204030204"/>
              </a:rPr>
              <a:t>  </a:t>
            </a:r>
            <a:r>
              <a:rPr lang="en-US" sz="2200">
                <a:cs typeface="Calibri" panose="020F0502020204030204"/>
              </a:rPr>
              <a:t>Identifying and extracting clauses and sub-clauses from contracts, and classifying sub-clauses correctly within their clauses.</a:t>
            </a:r>
          </a:p>
        </p:txBody>
      </p:sp>
      <p:sp>
        <p:nvSpPr>
          <p:cNvPr id="4" name="Slide Number Placeholder 3">
            <a:extLst>
              <a:ext uri="{FF2B5EF4-FFF2-40B4-BE49-F238E27FC236}">
                <a16:creationId xmlns:a16="http://schemas.microsoft.com/office/drawing/2014/main" id="{C888CFBE-D8FE-6368-7A6B-72EAB93FCB9C}"/>
              </a:ext>
            </a:extLst>
          </p:cNvPr>
          <p:cNvSpPr>
            <a:spLocks noGrp="1"/>
          </p:cNvSpPr>
          <p:nvPr>
            <p:ph type="sldNum" sz="quarter" idx="12"/>
          </p:nvPr>
        </p:nvSpPr>
        <p:spPr/>
        <p:txBody>
          <a:bodyPr/>
          <a:lstStyle/>
          <a:p>
            <a:fld id="{CDF44BE3-F361-44ED-8AA7-EDBEAA402020}" type="slidenum">
              <a:rPr lang="en-US" smtClean="0"/>
              <a:t>9</a:t>
            </a:fld>
            <a:endParaRPr lang="en-US"/>
          </a:p>
        </p:txBody>
      </p:sp>
      <p:sp>
        <p:nvSpPr>
          <p:cNvPr id="2" name="Footer Placeholder 1">
            <a:extLst>
              <a:ext uri="{FF2B5EF4-FFF2-40B4-BE49-F238E27FC236}">
                <a16:creationId xmlns:a16="http://schemas.microsoft.com/office/drawing/2014/main" id="{A6A758AE-0466-4566-E525-F477B1BFD2BD}"/>
              </a:ext>
            </a:extLst>
          </p:cNvPr>
          <p:cNvSpPr>
            <a:spLocks noGrp="1"/>
          </p:cNvSpPr>
          <p:nvPr>
            <p:ph type="ftr" sz="quarter" idx="11"/>
          </p:nvPr>
        </p:nvSpPr>
        <p:spPr/>
        <p:txBody>
          <a:bodyPr/>
          <a:lstStyle/>
          <a:p>
            <a:r>
              <a:rPr lang="en-US"/>
              <a:t>P.S. 17 - Business Contract Validation                                   Team name -  BVM Mavericks</a:t>
            </a:r>
          </a:p>
        </p:txBody>
      </p:sp>
    </p:spTree>
    <p:extLst>
      <p:ext uri="{BB962C8B-B14F-4D97-AF65-F5344CB8AC3E}">
        <p14:creationId xmlns:p14="http://schemas.microsoft.com/office/powerpoint/2010/main" val="3285266843"/>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docProps/app.xml><?xml version="1.0" encoding="utf-8"?>
<Properties xmlns="http://schemas.openxmlformats.org/officeDocument/2006/extended-properties" xmlns:vt="http://schemas.openxmlformats.org/officeDocument/2006/docPropsVTypes">
  <Template>Retrospect</Template>
  <TotalTime>35</TotalTime>
  <Words>2190</Words>
  <Application>Microsoft Office PowerPoint</Application>
  <PresentationFormat>Widescreen</PresentationFormat>
  <Paragraphs>209</Paragraphs>
  <Slides>20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Wingdings</vt:lpstr>
      <vt:lpstr>Retrospect</vt:lpstr>
      <vt:lpstr>PowerPoint Presentation</vt:lpstr>
      <vt:lpstr>PowerPoint Presentation</vt:lpstr>
      <vt:lpstr>Problem Statement:</vt:lpstr>
      <vt:lpstr>Idea :</vt:lpstr>
      <vt:lpstr>PowerPoint Presentation</vt:lpstr>
      <vt:lpstr>PowerPoint Presentation</vt:lpstr>
      <vt:lpstr>PowerPoint Presentation</vt:lpstr>
      <vt:lpstr>Features offered:</vt:lpstr>
      <vt:lpstr>PowerPoint Presentation</vt:lpstr>
      <vt:lpstr>PowerPoint Presentation</vt:lpstr>
      <vt:lpstr>PowerPoint Presentation</vt:lpstr>
      <vt:lpstr>PowerPoint Presentation</vt:lpstr>
      <vt:lpstr>Technologies used:</vt:lpstr>
      <vt:lpstr>PowerPoint Presentation</vt:lpstr>
      <vt:lpstr>PowerPoint Presentation</vt:lpstr>
      <vt:lpstr>PowerPoint Presentation</vt:lpstr>
      <vt:lpstr>PowerPoint Presentation</vt:lpstr>
      <vt:lpstr>Conclusion: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Rohanshu Banodha</dc:creator>
  <cp:lastModifiedBy>Rohanshu Banodha</cp:lastModifiedBy>
  <cp:revision>617</cp:revision>
  <dcterms:created xsi:type="dcterms:W3CDTF">2024-07-02T05:58:15Z</dcterms:created>
  <dcterms:modified xsi:type="dcterms:W3CDTF">2024-07-05T13:43:50Z</dcterms:modified>
</cp:coreProperties>
</file>

<file path=docProps/thumbnail.jpeg>
</file>